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84" r:id="rId2"/>
  </p:sldMasterIdLst>
  <p:notesMasterIdLst>
    <p:notesMasterId r:id="rId42"/>
  </p:notesMasterIdLst>
  <p:handoutMasterIdLst>
    <p:handoutMasterId r:id="rId43"/>
  </p:handoutMasterIdLst>
  <p:sldIdLst>
    <p:sldId id="257" r:id="rId3"/>
    <p:sldId id="300" r:id="rId4"/>
    <p:sldId id="299" r:id="rId5"/>
    <p:sldId id="302" r:id="rId6"/>
    <p:sldId id="303" r:id="rId7"/>
    <p:sldId id="304" r:id="rId8"/>
    <p:sldId id="305" r:id="rId9"/>
    <p:sldId id="337" r:id="rId10"/>
    <p:sldId id="306" r:id="rId11"/>
    <p:sldId id="307" r:id="rId12"/>
    <p:sldId id="330" r:id="rId13"/>
    <p:sldId id="331" r:id="rId14"/>
    <p:sldId id="332" r:id="rId15"/>
    <p:sldId id="333" r:id="rId16"/>
    <p:sldId id="334" r:id="rId17"/>
    <p:sldId id="335" r:id="rId18"/>
    <p:sldId id="308" r:id="rId19"/>
    <p:sldId id="309" r:id="rId20"/>
    <p:sldId id="310" r:id="rId21"/>
    <p:sldId id="311" r:id="rId22"/>
    <p:sldId id="312" r:id="rId23"/>
    <p:sldId id="313" r:id="rId24"/>
    <p:sldId id="314" r:id="rId25"/>
    <p:sldId id="315" r:id="rId26"/>
    <p:sldId id="316" r:id="rId27"/>
    <p:sldId id="317" r:id="rId28"/>
    <p:sldId id="318" r:id="rId29"/>
    <p:sldId id="319" r:id="rId30"/>
    <p:sldId id="320" r:id="rId31"/>
    <p:sldId id="321" r:id="rId32"/>
    <p:sldId id="322" r:id="rId33"/>
    <p:sldId id="323" r:id="rId34"/>
    <p:sldId id="324" r:id="rId35"/>
    <p:sldId id="325" r:id="rId36"/>
    <p:sldId id="326" r:id="rId37"/>
    <p:sldId id="327" r:id="rId38"/>
    <p:sldId id="328" r:id="rId39"/>
    <p:sldId id="336" r:id="rId40"/>
    <p:sldId id="329" r:id="rId41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orient="horz" pos="1008">
          <p15:clr>
            <a:srgbClr val="A4A3A4"/>
          </p15:clr>
        </p15:guide>
        <p15:guide id="3" orient="horz" pos="3792">
          <p15:clr>
            <a:srgbClr val="A4A3A4"/>
          </p15:clr>
        </p15:guide>
        <p15:guide id="4" orient="horz" pos="336">
          <p15:clr>
            <a:srgbClr val="A4A3A4"/>
          </p15:clr>
        </p15:guide>
        <p15:guide id="5" orient="horz" pos="1920">
          <p15:clr>
            <a:srgbClr val="A4A3A4"/>
          </p15:clr>
        </p15:guide>
        <p15:guide id="6" orient="horz" pos="3984">
          <p15:clr>
            <a:srgbClr val="A4A3A4"/>
          </p15:clr>
        </p15:guide>
        <p15:guide id="7" orient="horz" pos="1152">
          <p15:clr>
            <a:srgbClr val="A4A3A4"/>
          </p15:clr>
        </p15:guide>
        <p15:guide id="8" pos="3839">
          <p15:clr>
            <a:srgbClr val="A4A3A4"/>
          </p15:clr>
        </p15:guide>
        <p15:guide id="9" pos="671">
          <p15:clr>
            <a:srgbClr val="A4A3A4"/>
          </p15:clr>
        </p15:guide>
        <p15:guide id="10" pos="7007">
          <p15:clr>
            <a:srgbClr val="A4A3A4"/>
          </p15:clr>
        </p15:guide>
        <p15:guide id="11" pos="6143">
          <p15:clr>
            <a:srgbClr val="A4A3A4"/>
          </p15:clr>
        </p15:guide>
        <p15:guide id="12" pos="3263">
          <p15:clr>
            <a:srgbClr val="A4A3A4"/>
          </p15:clr>
        </p15:guide>
        <p15:guide id="13" pos="7391">
          <p15:clr>
            <a:srgbClr val="A4A3A4"/>
          </p15:clr>
        </p15:guide>
        <p15:guide id="14" pos="3695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CC"/>
    <a:srgbClr val="FF99FF"/>
    <a:srgbClr val="CC0099"/>
    <a:srgbClr val="CC6600"/>
    <a:srgbClr val="FFCC66"/>
    <a:srgbClr val="FFFF99"/>
    <a:srgbClr val="99CC00"/>
    <a:srgbClr val="66FFCC"/>
    <a:srgbClr val="FF00FF"/>
    <a:srgbClr val="FF99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129" autoAdjust="0"/>
  </p:normalViewPr>
  <p:slideViewPr>
    <p:cSldViewPr showGuides="1">
      <p:cViewPr varScale="1">
        <p:scale>
          <a:sx n="74" d="100"/>
          <a:sy n="74" d="100"/>
        </p:scale>
        <p:origin x="-512" y="-96"/>
      </p:cViewPr>
      <p:guideLst>
        <p:guide orient="horz" pos="2160"/>
        <p:guide orient="horz" pos="1008"/>
        <p:guide orient="horz" pos="3792"/>
        <p:guide orient="horz" pos="336"/>
        <p:guide orient="horz" pos="1920"/>
        <p:guide orient="horz" pos="3984"/>
        <p:guide orient="horz" pos="1152"/>
        <p:guide pos="3839"/>
        <p:guide pos="671"/>
        <p:guide pos="7007"/>
        <p:guide pos="6143"/>
        <p:guide pos="3263"/>
        <p:guide pos="7391"/>
        <p:guide pos="369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76" d="100"/>
          <a:sy n="76" d="100"/>
        </p:scale>
        <p:origin x="1680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viewProps" Target="viewProps.xml"/><Relationship Id="rId47" Type="http://schemas.openxmlformats.org/officeDocument/2006/relationships/theme" Target="theme/theme1.xml"/><Relationship Id="rId48" Type="http://schemas.openxmlformats.org/officeDocument/2006/relationships/tableStyles" Target="tableStyles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" Type="http://schemas.openxmlformats.org/officeDocument/2006/relationships/customXml" Target="../customXml/item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notesMaster" Target="notesMasters/notesMaster1.xml"/><Relationship Id="rId43" Type="http://schemas.openxmlformats.org/officeDocument/2006/relationships/handoutMaster" Target="handoutMasters/handoutMaster1.xml"/><Relationship Id="rId44" Type="http://schemas.openxmlformats.org/officeDocument/2006/relationships/printerSettings" Target="printerSettings/printerSettings1.bin"/><Relationship Id="rId45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CE221E-83ED-4F6C-BA5F-3F9E6FDB6953}" type="datetimeFigureOut">
              <a:rPr lang="en-US"/>
              <a:t>4/18/17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4CBEF8-5CDE-472B-839B-B8BB0C881006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6328929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853E5F-CE67-483C-A264-F17AC70E9CA2}" type="datetimeFigureOut">
              <a:rPr lang="en-US"/>
              <a:t>4/18/17</a:t>
            </a:fld>
            <a:endParaRPr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B98AFB-CB0D-4DFE-87B9-B4B0D0DE73CD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128058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40147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174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/>
              <a:t>riniy</a:t>
            </a:r>
          </a:p>
        </p:txBody>
      </p:sp>
      <p:sp>
        <p:nvSpPr>
          <p:cNvPr id="3174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B75F8249-43E5-45FD-A579-10CF0A3C63BB}" type="slidenum">
              <a:rPr lang="en-US" altLang="en-US" sz="1200"/>
              <a:pPr/>
              <a:t>23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25328374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379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/>
              <a:t>riniy</a:t>
            </a:r>
          </a:p>
        </p:txBody>
      </p:sp>
      <p:sp>
        <p:nvSpPr>
          <p:cNvPr id="3379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9A9D9828-44D6-44E1-B5D3-6684AD918C54}" type="slidenum">
              <a:rPr lang="en-US" altLang="en-US" sz="1200"/>
              <a:pPr/>
              <a:t>24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33233435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584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/>
              <a:t>riniy</a:t>
            </a:r>
          </a:p>
        </p:txBody>
      </p:sp>
      <p:sp>
        <p:nvSpPr>
          <p:cNvPr id="3584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F9AD49EF-2D06-44D5-8539-961CA35E9D96}" type="slidenum">
              <a:rPr lang="en-US" altLang="en-US" sz="1200"/>
              <a:pPr/>
              <a:t>25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7899141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789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/>
              <a:t>linda</a:t>
            </a:r>
          </a:p>
        </p:txBody>
      </p:sp>
      <p:sp>
        <p:nvSpPr>
          <p:cNvPr id="3789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AAFF1BF5-E3E0-4447-857E-029C7BC63A24}" type="slidenum">
              <a:rPr lang="en-US" altLang="en-US" sz="1200"/>
              <a:pPr/>
              <a:t>26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9122410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993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/>
              <a:t>linda</a:t>
            </a:r>
          </a:p>
        </p:txBody>
      </p:sp>
      <p:sp>
        <p:nvSpPr>
          <p:cNvPr id="3993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DEC2DBDE-48C3-46CA-86B3-7692598B2FAB}" type="slidenum">
              <a:rPr lang="en-US" altLang="en-US" sz="1200"/>
              <a:pPr/>
              <a:t>27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5332387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198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/>
              <a:t>linda</a:t>
            </a:r>
          </a:p>
        </p:txBody>
      </p:sp>
      <p:sp>
        <p:nvSpPr>
          <p:cNvPr id="4198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A30FE3B7-6158-4241-9C35-0300EF894F6B}" type="slidenum">
              <a:rPr lang="en-US" altLang="en-US" sz="1200"/>
              <a:pPr/>
              <a:t>28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10892859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403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/>
              <a:t>linda</a:t>
            </a:r>
          </a:p>
        </p:txBody>
      </p:sp>
      <p:sp>
        <p:nvSpPr>
          <p:cNvPr id="4403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302CF9A1-45BC-440B-88B9-9161B9845C83}" type="slidenum">
              <a:rPr lang="en-US" altLang="en-US" sz="1200"/>
              <a:pPr/>
              <a:t>29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28666017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608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/>
              <a:t>linda</a:t>
            </a:r>
          </a:p>
        </p:txBody>
      </p:sp>
      <p:sp>
        <p:nvSpPr>
          <p:cNvPr id="4608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E5F44082-237E-4E69-8B99-351B9EA5ED20}" type="slidenum">
              <a:rPr lang="en-US" altLang="en-US" sz="1200"/>
              <a:pPr/>
              <a:t>30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219385028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813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/>
              <a:t>linda</a:t>
            </a:r>
          </a:p>
        </p:txBody>
      </p:sp>
      <p:sp>
        <p:nvSpPr>
          <p:cNvPr id="4813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DC1780BA-9935-42A3-BC91-AA717CDB2461}" type="slidenum">
              <a:rPr lang="en-US" altLang="en-US" sz="1200"/>
              <a:pPr/>
              <a:t>31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18755443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017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/>
              <a:t>riniy</a:t>
            </a:r>
          </a:p>
        </p:txBody>
      </p:sp>
      <p:sp>
        <p:nvSpPr>
          <p:cNvPr id="5017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721983B0-986D-4550-ACD1-9987A620802B}" type="slidenum">
              <a:rPr lang="en-US" altLang="en-US" sz="1200"/>
              <a:pPr/>
              <a:t>32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24869093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MY" smtClean="0"/>
              <a:t>4</a:t>
            </a:fld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190981531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222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/>
              <a:t>riniy</a:t>
            </a:r>
          </a:p>
        </p:txBody>
      </p:sp>
      <p:sp>
        <p:nvSpPr>
          <p:cNvPr id="5222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969F9496-168F-4E36-9C98-15B6E7883127}" type="slidenum">
              <a:rPr lang="en-US" altLang="en-US" sz="1200"/>
              <a:pPr/>
              <a:t>33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349619507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427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/>
              <a:t>linda</a:t>
            </a:r>
          </a:p>
        </p:txBody>
      </p:sp>
      <p:sp>
        <p:nvSpPr>
          <p:cNvPr id="5427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A9515A2B-7FBA-4710-BFF4-F9A62976A4C4}" type="slidenum">
              <a:rPr lang="en-US" altLang="en-US" sz="1200"/>
              <a:pPr/>
              <a:t>34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428201568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632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5632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A20E613A-B797-4981-856B-AC8C95223FEA}" type="slidenum">
              <a:rPr lang="en-US" altLang="en-US" sz="1200"/>
              <a:pPr/>
              <a:t>35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403822692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837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/>
              <a:t>linda</a:t>
            </a:r>
          </a:p>
        </p:txBody>
      </p:sp>
      <p:sp>
        <p:nvSpPr>
          <p:cNvPr id="5837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4A5FE681-2879-4150-B6CA-04EBA3B0372E}" type="slidenum">
              <a:rPr lang="en-US" altLang="en-US" sz="1200"/>
              <a:pPr/>
              <a:t>36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85193309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041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/>
              <a:t>riniy</a:t>
            </a:r>
          </a:p>
        </p:txBody>
      </p:sp>
      <p:sp>
        <p:nvSpPr>
          <p:cNvPr id="6041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43DD9013-0359-47A5-AECC-6D697A3F83F9}" type="slidenum">
              <a:rPr lang="en-US" altLang="en-US" sz="1200"/>
              <a:pPr/>
              <a:t>37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34614882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en-US"/>
              <a:t>Riniy</a:t>
            </a:r>
          </a:p>
        </p:txBody>
      </p:sp>
      <p:sp>
        <p:nvSpPr>
          <p:cNvPr id="1945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10818CDD-009E-4C39-A286-1772C81560DD}" type="slidenum">
              <a:rPr lang="en-US" altLang="en-US" sz="1200"/>
              <a:pPr/>
              <a:t>7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33475934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03300" y="642938"/>
            <a:ext cx="4903788" cy="27590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Developed by Doug Cutting while at Google.  Hadoop</a:t>
            </a:r>
            <a:r>
              <a:rPr lang="en-US" baseline="0" dirty="0" smtClean="0"/>
              <a:t> is named after his son’s toy elephant.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solidFill>
                  <a:srgbClr val="000000"/>
                </a:solidFill>
              </a:rPr>
              <a:t>IBM Analytics</a:t>
            </a:r>
            <a:br>
              <a:rPr lang="en-US" altLang="en-US">
                <a:solidFill>
                  <a:srgbClr val="000000"/>
                </a:solidFill>
              </a:rPr>
            </a:br>
            <a:r>
              <a:rPr lang="en-US" altLang="en-US">
                <a:solidFill>
                  <a:srgbClr val="000000"/>
                </a:solidFill>
              </a:rPr>
              <a:t>© 2015 IBM Corporation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30DF2B8-7275-46EB-80D1-4A19BEC44808}" type="slidenum">
              <a:rPr lang="en-US" altLang="en-US">
                <a:solidFill>
                  <a:srgbClr val="000000"/>
                </a:solidFill>
              </a:rPr>
              <a:pPr/>
              <a:t>8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28667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en-US"/>
              <a:t>riniy</a:t>
            </a:r>
          </a:p>
        </p:txBody>
      </p:sp>
      <p:sp>
        <p:nvSpPr>
          <p:cNvPr id="2150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3435CB69-48F9-448D-84CC-A50E6E45F7FB}" type="slidenum">
              <a:rPr lang="en-US" altLang="en-US" sz="1200"/>
              <a:pPr/>
              <a:t>9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27899108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55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en-US" dirty="0"/>
          </a:p>
        </p:txBody>
      </p:sp>
      <p:sp>
        <p:nvSpPr>
          <p:cNvPr id="2355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77B3F57B-E170-4F88-9978-7ABBF7ACD42F}" type="slidenum">
              <a:rPr lang="en-US" altLang="en-US" sz="1200"/>
              <a:pPr/>
              <a:t>10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35794357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560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 dirty="0"/>
          </a:p>
        </p:txBody>
      </p:sp>
      <p:sp>
        <p:nvSpPr>
          <p:cNvPr id="2560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3D615A2F-10C1-4C8C-96A9-0BF1BA48B4F5}" type="slidenum">
              <a:rPr lang="en-US" altLang="en-US" sz="1200"/>
              <a:pPr/>
              <a:t>17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40662244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65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/>
              <a:t>linda</a:t>
            </a:r>
          </a:p>
        </p:txBody>
      </p:sp>
      <p:sp>
        <p:nvSpPr>
          <p:cNvPr id="2765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77B0F88F-003F-486E-B341-4F6D1667E153}" type="slidenum">
              <a:rPr lang="en-US" altLang="en-US" sz="1200"/>
              <a:pPr/>
              <a:t>21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36836463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69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/>
              <a:t>linda</a:t>
            </a:r>
          </a:p>
        </p:txBody>
      </p:sp>
      <p:sp>
        <p:nvSpPr>
          <p:cNvPr id="2969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E31C5A44-0244-4413-A14A-7D791BA9025D}" type="slidenum">
              <a:rPr lang="en-US" altLang="en-US" sz="1200"/>
              <a:pPr/>
              <a:t>22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24136530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932612" y="6432551"/>
            <a:ext cx="1371600" cy="273049"/>
          </a:xfrm>
        </p:spPr>
        <p:txBody>
          <a:bodyPr/>
          <a:lstStyle/>
          <a:p>
            <a:fld id="{6B63352C-9B9F-48C6-B357-489F54F46F64}" type="datetime1">
              <a:rPr lang="en-US" smtClean="0"/>
              <a:t>4/18/17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065213" y="6432551"/>
            <a:ext cx="5653087" cy="273049"/>
          </a:xfrm>
        </p:spPr>
        <p:txBody>
          <a:bodyPr/>
          <a:lstStyle/>
          <a:p>
            <a:r>
              <a:rPr lang="en-US" smtClean="0"/>
              <a:t>CONFIDENTIAL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2812" y="6432551"/>
            <a:ext cx="1219201" cy="273049"/>
          </a:xfrm>
        </p:spPr>
        <p:txBody>
          <a:bodyPr/>
          <a:lstStyle/>
          <a:p>
            <a:fld id="{AAEAE4A8-A6E5-453E-B946-FB774B73F48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5212" y="3403600"/>
            <a:ext cx="5029201" cy="1397000"/>
          </a:xfrm>
        </p:spPr>
        <p:txBody>
          <a:bodyPr>
            <a:normAutofit/>
          </a:bodyPr>
          <a:lstStyle>
            <a:lvl1pPr marL="0" indent="0" algn="l">
              <a:spcBef>
                <a:spcPts val="60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5214" y="533400"/>
            <a:ext cx="5029200" cy="2514601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90237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78300-C6B1-41B3-B790-080EC38CE830}" type="datetime1">
              <a:rPr lang="en-US" smtClean="0"/>
              <a:t>4/18/17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CONFIDENTIAL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841477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7C5C69-6D84-4570-9FCA-6FCD125AFAD6}" type="datetime1">
              <a:rPr lang="en-US" smtClean="0"/>
              <a:t>4/18/17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CONFIDENTIAL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5213" y="533400"/>
            <a:ext cx="7467599" cy="5486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61412" y="533400"/>
            <a:ext cx="2362201" cy="5486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135436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2B5C2A-F466-4455-A52E-8EDB1385BF86}" type="datetime1">
              <a:rPr lang="en-US" smtClean="0"/>
              <a:t>4/18/17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CONFIDENTIAL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0674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B8411-519B-495C-9BC1-08D60369426F}" type="datetime1">
              <a:rPr lang="en-US" smtClean="0"/>
              <a:t>4/18/17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CONFIDENTIAL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5214" y="3124200"/>
            <a:ext cx="8686800" cy="1371600"/>
          </a:xfrm>
        </p:spPr>
        <p:txBody>
          <a:bodyPr anchor="t">
            <a:normAutofit/>
          </a:bodyPr>
          <a:lstStyle>
            <a:lvl1pPr marL="0" indent="0">
              <a:spcBef>
                <a:spcPts val="600"/>
              </a:spcBef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5214" y="533400"/>
            <a:ext cx="8686800" cy="2286000"/>
          </a:xfrm>
        </p:spPr>
        <p:txBody>
          <a:bodyPr anchor="b">
            <a:normAutofit/>
          </a:bodyPr>
          <a:lstStyle>
            <a:lvl1pPr algn="l">
              <a:defRPr sz="5400" b="1" cap="none" baseline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925637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A0C67-620C-4DAA-BEB2-F01EC6125F05}" type="datetime1">
              <a:rPr lang="en-US" smtClean="0"/>
              <a:t>4/18/17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CONFIDENTIAL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64598" y="1828800"/>
            <a:ext cx="4251960" cy="4191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5212" y="1828800"/>
            <a:ext cx="4251960" cy="4191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240504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00053" y="2590800"/>
            <a:ext cx="4251960" cy="3429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500053" y="1828799"/>
            <a:ext cx="4251960" cy="685801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5213" y="2590800"/>
            <a:ext cx="4251960" cy="3429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5213" y="1828799"/>
            <a:ext cx="4251960" cy="685801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5211" y="533400"/>
            <a:ext cx="8686802" cy="10668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320C6-686C-43F7-9928-A3F690E22714}" type="datetime1">
              <a:rPr lang="en-US" smtClean="0"/>
              <a:t>4/18/17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CONFIDENTIAL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1549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F372C-49A6-47F2-B0A6-7D99D2137E40}" type="datetime1">
              <a:rPr lang="en-US" smtClean="0"/>
              <a:t>4/18/17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CONFIDENTIAL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370301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D73E04-87C0-4A2E-AC00-AC91D26416CE}" type="datetime1">
              <a:rPr lang="en-US" smtClean="0"/>
              <a:t>4/18/17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CONFIDENTIAL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8263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2C1B82-0E86-4995-B651-FFD2705A0024}" type="datetime1">
              <a:rPr lang="en-US" smtClean="0"/>
              <a:t>4/18/17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CONFIDENTIAL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65813" y="533400"/>
            <a:ext cx="5867400" cy="5486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2209800"/>
            <a:ext cx="4114800" cy="38100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600"/>
              </a:spcBef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5213" y="533400"/>
            <a:ext cx="4114800" cy="1524000"/>
          </a:xfrm>
        </p:spPr>
        <p:txBody>
          <a:bodyPr anchor="b">
            <a:normAutofit/>
          </a:bodyPr>
          <a:lstStyle>
            <a:lvl1pPr algn="l">
              <a:defRPr sz="3600" b="1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00083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865812" y="533400"/>
            <a:ext cx="5780173" cy="5791200"/>
          </a:xfrm>
          <a:ln w="50800">
            <a:solidFill>
              <a:schemeClr val="tx1">
                <a:lumMod val="65000"/>
                <a:lumOff val="35000"/>
              </a:schemeClr>
            </a:solidFill>
            <a:miter lim="800000"/>
          </a:ln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2209800"/>
            <a:ext cx="4114800" cy="38100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5213" y="533400"/>
            <a:ext cx="4114800" cy="1524000"/>
          </a:xfrm>
        </p:spPr>
        <p:txBody>
          <a:bodyPr anchor="b">
            <a:noAutofit/>
          </a:bodyPr>
          <a:lstStyle>
            <a:lvl1pPr algn="l">
              <a:defRPr sz="3600" b="1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572858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932612" y="6155267"/>
            <a:ext cx="1371600" cy="2730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31C21C50-10C8-4CA8-AFED-6DEDA5CFAD2D}" type="datetime1">
              <a:rPr lang="en-US" smtClean="0"/>
              <a:t>4/18/17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5213" y="6155267"/>
            <a:ext cx="5653087" cy="2730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CONFIDENTIAL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2812" y="6155267"/>
            <a:ext cx="1219201" cy="2730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AAEAE4A8-A6E5-453E-B946-FB774B73F48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5212" y="1828800"/>
            <a:ext cx="8686801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auto">
          <a:xfrm>
            <a:off x="1065212" y="533400"/>
            <a:ext cx="8686801" cy="1066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276704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36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9436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7724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6012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234440" indent="-13716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1371600" indent="-13716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1508760" indent="-13716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1645920" indent="-13716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jpg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7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4" Type="http://schemas.openxmlformats.org/officeDocument/2006/relationships/image" Target="../media/image39.jpeg"/><Relationship Id="rId5" Type="http://schemas.openxmlformats.org/officeDocument/2006/relationships/image" Target="../media/image40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4" Type="http://schemas.openxmlformats.org/officeDocument/2006/relationships/image" Target="../media/image42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3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5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3.jpeg"/><Relationship Id="rId3" Type="http://schemas.openxmlformats.org/officeDocument/2006/relationships/image" Target="../media/image5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8.png"/><Relationship Id="rId12" Type="http://schemas.openxmlformats.org/officeDocument/2006/relationships/image" Target="../media/image19.png"/><Relationship Id="rId13" Type="http://schemas.openxmlformats.org/officeDocument/2006/relationships/image" Target="../media/image20.png"/><Relationship Id="rId14" Type="http://schemas.openxmlformats.org/officeDocument/2006/relationships/image" Target="../media/image21.png"/><Relationship Id="rId15" Type="http://schemas.openxmlformats.org/officeDocument/2006/relationships/image" Target="../media/image22.png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Relationship Id="rId9" Type="http://schemas.openxmlformats.org/officeDocument/2006/relationships/image" Target="../media/image16.png"/><Relationship Id="rId10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12" y="86056"/>
            <a:ext cx="3694766" cy="1000125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235977" y="1981200"/>
            <a:ext cx="7458635" cy="2514601"/>
          </a:xfrm>
        </p:spPr>
        <p:txBody>
          <a:bodyPr>
            <a:normAutofit/>
          </a:bodyPr>
          <a:lstStyle/>
          <a:p>
            <a:r>
              <a:rPr lang="en-US" smtClean="0"/>
              <a:t>BIG DATA ANALYTICS </a:t>
            </a:r>
            <a:r>
              <a:rPr lang="en-US" dirty="0" smtClean="0"/>
              <a:t>IN HADOOP ENVIRONMENT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8128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6"/>
          <p:cNvSpPr>
            <a:spLocks noGrp="1" noChangeArrowheads="1"/>
          </p:cNvSpPr>
          <p:nvPr>
            <p:ph type="title"/>
          </p:nvPr>
        </p:nvSpPr>
        <p:spPr>
          <a:xfrm>
            <a:off x="1773238" y="0"/>
            <a:ext cx="8893175" cy="838200"/>
          </a:xfrm>
        </p:spPr>
        <p:txBody>
          <a:bodyPr/>
          <a:lstStyle/>
          <a:p>
            <a:pPr algn="ctr" eaLnBrk="1" hangingPunct="1">
              <a:defRPr/>
            </a:pPr>
            <a:r>
              <a:rPr lang="en-US" dirty="0">
                <a:latin typeface="Rockwell Extra Bold" charset="0"/>
              </a:rPr>
              <a:t>INTRODUCTION</a:t>
            </a:r>
          </a:p>
        </p:txBody>
      </p:sp>
      <p:sp>
        <p:nvSpPr>
          <p:cNvPr id="17" name="AutoShape 3" descr="07CD1E3675BD4affA6CA63955D31575C# #AutoShape 3"/>
          <p:cNvSpPr>
            <a:spLocks noChangeArrowheads="1"/>
          </p:cNvSpPr>
          <p:nvPr/>
        </p:nvSpPr>
        <p:spPr bwMode="auto">
          <a:xfrm>
            <a:off x="2493962" y="1100139"/>
            <a:ext cx="7524750" cy="574675"/>
          </a:xfrm>
          <a:prstGeom prst="rect">
            <a:avLst/>
          </a:prstGeom>
          <a:solidFill>
            <a:srgbClr val="595959">
              <a:alpha val="78038"/>
            </a:srgbClr>
          </a:solidFill>
          <a:ln w="12700">
            <a:solidFill>
              <a:schemeClr val="bg1"/>
            </a:solidFill>
            <a:miter lim="800000"/>
            <a:headEnd/>
            <a:tailEnd/>
          </a:ln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2800" b="1">
                <a:solidFill>
                  <a:srgbClr val="FFFF00"/>
                </a:solidFill>
                <a:latin typeface="Segoe UI Black" panose="020B0A02040204020203" pitchFamily="34" charset="0"/>
              </a:rPr>
              <a:t>Hadoop Architecture</a:t>
            </a:r>
          </a:p>
        </p:txBody>
      </p:sp>
      <p:pic>
        <p:nvPicPr>
          <p:cNvPr id="3" name="Picture 2" descr="Screen Shot 2016-05-23 at 2.08.2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" y="1841500"/>
            <a:ext cx="11480800" cy="410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568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 autoUpdateAnimBg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5838" y="19594"/>
            <a:ext cx="10969942" cy="1143000"/>
          </a:xfrm>
        </p:spPr>
        <p:txBody>
          <a:bodyPr/>
          <a:lstStyle/>
          <a:p>
            <a:r>
              <a:rPr lang="en-US" dirty="0" smtClean="0">
                <a:latin typeface="Rockwell Extra Bold" charset="0"/>
              </a:rPr>
              <a:t>HADOOP TECHNOLOGY STACK</a:t>
            </a:r>
            <a:endParaRPr lang="en-US" dirty="0">
              <a:solidFill>
                <a:srgbClr val="66FFCC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21495" y="1219200"/>
            <a:ext cx="5660859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385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5838" y="34636"/>
            <a:ext cx="10969942" cy="1143000"/>
          </a:xfrm>
        </p:spPr>
        <p:txBody>
          <a:bodyPr/>
          <a:lstStyle/>
          <a:p>
            <a:r>
              <a:rPr lang="en-US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Hadoop Platforms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6781968"/>
              </p:ext>
            </p:extLst>
          </p:nvPr>
        </p:nvGraphicFramePr>
        <p:xfrm>
          <a:off x="3345126" y="1295401"/>
          <a:ext cx="5574943" cy="4876801"/>
        </p:xfrm>
        <a:graphic>
          <a:graphicData uri="http://schemas.openxmlformats.org/drawingml/2006/table">
            <a:tbl>
              <a:tblPr firstRow="1" firstCol="1" bandRow="1"/>
              <a:tblGrid>
                <a:gridCol w="1153733"/>
                <a:gridCol w="4421210"/>
              </a:tblGrid>
              <a:tr h="27093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Platform</a:t>
                      </a:r>
                      <a:endParaRPr lang="en-US" sz="2400" dirty="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732" marR="6873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Application Domain</a:t>
                      </a:r>
                      <a:endParaRPr lang="en-US" sz="24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732" marR="6873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0933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Hive</a:t>
                      </a:r>
                      <a:endParaRPr lang="en-US" sz="24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732" marR="6873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MapReduce based large data set analysis</a:t>
                      </a:r>
                      <a:endParaRPr lang="en-US" sz="24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732" marR="6873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1867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Pig</a:t>
                      </a:r>
                      <a:endParaRPr lang="en-US" sz="2400" dirty="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732" marR="6873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MapReduce based large-scale parallel implementations</a:t>
                      </a:r>
                      <a:endParaRPr lang="en-US" sz="2400" dirty="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732" marR="6873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1867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HBase</a:t>
                      </a:r>
                      <a:endParaRPr lang="en-US" sz="24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732" marR="6873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Distributed database that supports structured data storage for large tables </a:t>
                      </a:r>
                      <a:endParaRPr lang="en-US" sz="2400" dirty="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732" marR="6873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0933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Mahout</a:t>
                      </a:r>
                      <a:endParaRPr lang="en-US" sz="24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732" marR="6873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Machine learning and data mining library</a:t>
                      </a:r>
                      <a:endParaRPr lang="en-US" sz="2400" dirty="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732" marR="6873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1867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Spark</a:t>
                      </a:r>
                      <a:endParaRPr lang="en-US" sz="24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732" marR="6873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Large scale, real time data processing and scalable machine learning applications.</a:t>
                      </a:r>
                      <a:endParaRPr lang="en-US" sz="2400" dirty="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732" marR="6873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12800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Storm</a:t>
                      </a:r>
                      <a:endParaRPr lang="en-US" sz="24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732" marR="6873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Real time analytics, online machine learning, continuous computation and distributed extraction transformation loading (ETL) process</a:t>
                      </a:r>
                      <a:endParaRPr lang="en-US" sz="2400" dirty="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732" marR="6873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1867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Flume</a:t>
                      </a:r>
                      <a:endParaRPr lang="en-US" sz="24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732" marR="6873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Efficient collection, aggregation and transfers large amount of data</a:t>
                      </a:r>
                      <a:endParaRPr lang="en-US" sz="2400" dirty="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732" marR="6873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1867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Zookeeper</a:t>
                      </a:r>
                      <a:endParaRPr lang="en-US" sz="24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732" marR="6873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Reliable and efficient distributed coordination in distributed applications</a:t>
                      </a:r>
                      <a:endParaRPr lang="en-US" sz="2400" dirty="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732" marR="6873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1867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Cassandra</a:t>
                      </a:r>
                      <a:endParaRPr lang="en-US" sz="24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732" marR="6873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A scalable </a:t>
                      </a:r>
                      <a:r>
                        <a:rPr lang="en-US" sz="1600" dirty="0" err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multimaster</a:t>
                      </a:r>
                      <a:r>
                        <a:rPr lang="en-US" sz="1600" dirty="0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 database with single points of failure</a:t>
                      </a:r>
                      <a:endParaRPr lang="en-US" sz="2400" dirty="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732" marR="6873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07693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5838" y="0"/>
            <a:ext cx="10969942" cy="1143000"/>
          </a:xfrm>
        </p:spPr>
        <p:txBody>
          <a:bodyPr/>
          <a:lstStyle/>
          <a:p>
            <a:r>
              <a:rPr lang="en-US" dirty="0" smtClean="0">
                <a:solidFill>
                  <a:srgbClr val="8ABAD4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Hadoop Architecture</a:t>
            </a:r>
            <a:endParaRPr lang="en-US" dirty="0">
              <a:solidFill>
                <a:srgbClr val="8ABAD4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442" y="1371602"/>
            <a:ext cx="10969942" cy="3505199"/>
          </a:xfrm>
        </p:spPr>
        <p:txBody>
          <a:bodyPr>
            <a:noAutofit/>
          </a:bodyPr>
          <a:lstStyle/>
          <a:p>
            <a:pPr marL="0" marR="0" indent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 smtClean="0">
                <a:effectLst/>
                <a:latin typeface="Times New Roman"/>
                <a:ea typeface="Times New Roman"/>
                <a:cs typeface="Times New Roman"/>
              </a:rPr>
              <a:t>Hadoop Distributed File System (HDFS)</a:t>
            </a:r>
          </a:p>
          <a:p>
            <a:pPr algn="just">
              <a:lnSpc>
                <a:spcPct val="150000"/>
              </a:lnSpc>
              <a:spcBef>
                <a:spcPts val="0"/>
              </a:spcBef>
            </a:pPr>
            <a:r>
              <a:rPr lang="en-US" sz="2000" dirty="0" smtClean="0">
                <a:effectLst/>
                <a:latin typeface="Times New Roman"/>
                <a:ea typeface="Times New Roman"/>
                <a:cs typeface="Times New Roman"/>
              </a:rPr>
              <a:t>HDFS is a distributed file system written in Java </a:t>
            </a:r>
          </a:p>
          <a:p>
            <a:pPr algn="just">
              <a:lnSpc>
                <a:spcPct val="150000"/>
              </a:lnSpc>
              <a:spcBef>
                <a:spcPts val="0"/>
              </a:spcBef>
            </a:pPr>
            <a:r>
              <a:rPr lang="en-US" sz="2000" dirty="0">
                <a:latin typeface="Times New Roman"/>
                <a:ea typeface="Times New Roman"/>
                <a:cs typeface="Times New Roman"/>
              </a:rPr>
              <a:t>H</a:t>
            </a:r>
            <a:r>
              <a:rPr lang="en-US" sz="2000" dirty="0" smtClean="0">
                <a:effectLst/>
                <a:latin typeface="Times New Roman"/>
                <a:ea typeface="Times New Roman"/>
                <a:cs typeface="Times New Roman"/>
              </a:rPr>
              <a:t>as a high degree of fault tolerance </a:t>
            </a:r>
          </a:p>
          <a:p>
            <a:pPr algn="just">
              <a:lnSpc>
                <a:spcPct val="150000"/>
              </a:lnSpc>
              <a:spcBef>
                <a:spcPts val="0"/>
              </a:spcBef>
            </a:pPr>
            <a:r>
              <a:rPr lang="en-US" sz="2000" dirty="0">
                <a:latin typeface="Times New Roman"/>
                <a:ea typeface="Times New Roman"/>
                <a:cs typeface="Times New Roman"/>
              </a:rPr>
              <a:t>D</a:t>
            </a:r>
            <a:r>
              <a:rPr lang="en-US" sz="2000" dirty="0" smtClean="0">
                <a:effectLst/>
                <a:latin typeface="Times New Roman"/>
                <a:ea typeface="Times New Roman"/>
                <a:cs typeface="Times New Roman"/>
              </a:rPr>
              <a:t>esigned to run on commodity hardware </a:t>
            </a:r>
          </a:p>
          <a:p>
            <a:pPr algn="just">
              <a:lnSpc>
                <a:spcPct val="150000"/>
              </a:lnSpc>
              <a:spcBef>
                <a:spcPts val="0"/>
              </a:spcBef>
            </a:pPr>
            <a:r>
              <a:rPr lang="en-US" sz="2000" dirty="0" smtClean="0">
                <a:effectLst/>
                <a:latin typeface="Times New Roman"/>
                <a:ea typeface="Times New Roman"/>
                <a:cs typeface="Times New Roman"/>
              </a:rPr>
              <a:t>HDFS consists of master/slave architecture where a single Name Node is the master and a number of Data Nodes as the slaves </a:t>
            </a:r>
          </a:p>
          <a:p>
            <a:pPr algn="just">
              <a:lnSpc>
                <a:spcPct val="150000"/>
              </a:lnSpc>
              <a:spcBef>
                <a:spcPts val="0"/>
              </a:spcBef>
            </a:pPr>
            <a:r>
              <a:rPr lang="en-US" sz="2000" dirty="0" smtClean="0">
                <a:effectLst/>
                <a:latin typeface="Times New Roman"/>
                <a:ea typeface="Times New Roman"/>
                <a:cs typeface="Times New Roman"/>
              </a:rPr>
              <a:t>Name Node manages the file system namespace operations like opening, closing and renaming of files and directories and also controls access to files by clients.</a:t>
            </a:r>
          </a:p>
          <a:p>
            <a:pPr algn="just">
              <a:lnSpc>
                <a:spcPct val="150000"/>
              </a:lnSpc>
              <a:spcBef>
                <a:spcPts val="0"/>
              </a:spcBef>
            </a:pPr>
            <a:r>
              <a:rPr lang="en-US" sz="2000" dirty="0" smtClean="0">
                <a:effectLst/>
                <a:latin typeface="Times New Roman"/>
                <a:ea typeface="Times New Roman"/>
                <a:cs typeface="Times New Roman"/>
              </a:rPr>
              <a:t>Data Nodes are in charge of serving read and write requests from the file system’s clients, block creation, replication and deletion upon instructions from the Name Node</a:t>
            </a:r>
          </a:p>
          <a:p>
            <a:pPr>
              <a:lnSpc>
                <a:spcPct val="150000"/>
              </a:lnSpc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182825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5838" y="0"/>
            <a:ext cx="10969942" cy="1143000"/>
          </a:xfrm>
        </p:spPr>
        <p:txBody>
          <a:bodyPr/>
          <a:lstStyle/>
          <a:p>
            <a:r>
              <a:rPr lang="en-US" dirty="0" smtClean="0">
                <a:solidFill>
                  <a:srgbClr val="8ABAD4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Hadoop Architecture</a:t>
            </a:r>
            <a:endParaRPr lang="en-US" dirty="0">
              <a:solidFill>
                <a:srgbClr val="8ABAD4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442" y="1371601"/>
            <a:ext cx="10969942" cy="4754564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sz="2000" b="1" dirty="0" smtClean="0">
                <a:effectLst/>
                <a:latin typeface="Times New Roman"/>
                <a:ea typeface="Times New Roman"/>
              </a:rPr>
              <a:t>MapReduce</a:t>
            </a:r>
          </a:p>
          <a:p>
            <a:pPr>
              <a:lnSpc>
                <a:spcPct val="150000"/>
              </a:lnSpc>
            </a:pPr>
            <a:r>
              <a:rPr lang="en-US" sz="2000" dirty="0" smtClean="0">
                <a:effectLst/>
                <a:latin typeface="Times New Roman"/>
                <a:ea typeface="Times New Roman"/>
              </a:rPr>
              <a:t>MapReduce is a programming model for processing and generating large datasets in computer clusters.</a:t>
            </a:r>
          </a:p>
          <a:p>
            <a:pPr>
              <a:lnSpc>
                <a:spcPct val="150000"/>
              </a:lnSpc>
            </a:pPr>
            <a:r>
              <a:rPr lang="en-US" sz="2000" dirty="0" smtClean="0">
                <a:effectLst/>
                <a:latin typeface="Times New Roman"/>
                <a:ea typeface="Times New Roman"/>
              </a:rPr>
              <a:t>MapReduce uses the concept of parallel programming 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latin typeface="Times New Roman"/>
                <a:ea typeface="Times New Roman"/>
              </a:rPr>
              <a:t>I</a:t>
            </a:r>
            <a:r>
              <a:rPr lang="en-US" sz="2000" dirty="0" smtClean="0">
                <a:effectLst/>
                <a:latin typeface="Times New Roman"/>
                <a:ea typeface="Times New Roman"/>
              </a:rPr>
              <a:t>mplemented in master/slave architecture where a single Job Tracker is the master node and several Task Trackers as the slaves. </a:t>
            </a:r>
          </a:p>
          <a:p>
            <a:pPr>
              <a:lnSpc>
                <a:spcPct val="150000"/>
              </a:lnSpc>
            </a:pPr>
            <a:r>
              <a:rPr lang="en-US" sz="2000" dirty="0" smtClean="0">
                <a:effectLst/>
                <a:latin typeface="Times New Roman"/>
                <a:ea typeface="Times New Roman"/>
              </a:rPr>
              <a:t>The job tracker is in charge of scheduling the jobs’ tasks on the slaves, monitoring the performance of the slaves and re-executing the tasks experiencing any kind of failure and acts like an interface between the user and Hadoop framework. </a:t>
            </a:r>
          </a:p>
          <a:p>
            <a:pPr>
              <a:lnSpc>
                <a:spcPct val="150000"/>
              </a:lnSpc>
            </a:pPr>
            <a:r>
              <a:rPr lang="en-US" sz="2000" dirty="0" smtClean="0">
                <a:effectLst/>
                <a:latin typeface="Times New Roman"/>
                <a:ea typeface="Times New Roman"/>
              </a:rPr>
              <a:t>Whereas, the task trackers are responsible for executing the tasks as guided by the job tracker (master) and manage the data flow between the two phases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278396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5838" y="0"/>
            <a:ext cx="10969942" cy="1143000"/>
          </a:xfrm>
        </p:spPr>
        <p:txBody>
          <a:bodyPr/>
          <a:lstStyle/>
          <a:p>
            <a:r>
              <a:rPr lang="en-US" dirty="0" smtClean="0">
                <a:solidFill>
                  <a:srgbClr val="8ABAD4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Hadoop Architecture</a:t>
            </a:r>
            <a:endParaRPr lang="en-US" dirty="0">
              <a:solidFill>
                <a:srgbClr val="8ABAD4"/>
              </a:solidFill>
            </a:endParaRPr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 rotWithShape="1">
          <a:blip r:embed="rId2"/>
          <a:srcRect l="3134" r="3988"/>
          <a:stretch/>
        </p:blipFill>
        <p:spPr bwMode="auto">
          <a:xfrm>
            <a:off x="2886912" y="1905000"/>
            <a:ext cx="6325594" cy="346789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704624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34636"/>
            <a:ext cx="12188825" cy="11430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Comparison of Hadoop Techniques with other </a:t>
            </a:r>
            <a:r>
              <a:rPr lang="en-US" dirty="0" smtClean="0">
                <a:solidFill>
                  <a:srgbClr val="8ABAD4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Techniques</a:t>
            </a:r>
            <a:endParaRPr lang="en-US" dirty="0">
              <a:solidFill>
                <a:srgbClr val="8ABAD4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99601005"/>
              </p:ext>
            </p:extLst>
          </p:nvPr>
        </p:nvGraphicFramePr>
        <p:xfrm>
          <a:off x="443100" y="1981200"/>
          <a:ext cx="5651312" cy="3017519"/>
        </p:xfrm>
        <a:graphic>
          <a:graphicData uri="http://schemas.openxmlformats.org/drawingml/2006/table">
            <a:tbl>
              <a:tblPr firstRow="1" firstCol="1" bandRow="1"/>
              <a:tblGrid>
                <a:gridCol w="1767897"/>
                <a:gridCol w="2095654"/>
                <a:gridCol w="1787761"/>
              </a:tblGrid>
              <a:tr h="240362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800" dirty="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732" marR="6873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HDFS</a:t>
                      </a:r>
                      <a:endParaRPr lang="en-US" sz="1800" dirty="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732" marR="6873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GFS</a:t>
                      </a:r>
                      <a:endParaRPr lang="en-US" sz="18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732" marR="6873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0362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Platform</a:t>
                      </a:r>
                      <a:endParaRPr lang="en-US" sz="1800" dirty="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732" marR="6873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Cross-platform</a:t>
                      </a:r>
                    </a:p>
                  </a:txBody>
                  <a:tcPr marL="68732" marR="6873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Linux</a:t>
                      </a:r>
                    </a:p>
                  </a:txBody>
                  <a:tcPr marL="68732" marR="6873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0362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Written In</a:t>
                      </a:r>
                      <a:endParaRPr lang="en-US" sz="18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732" marR="6873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Java</a:t>
                      </a:r>
                    </a:p>
                  </a:txBody>
                  <a:tcPr marL="68732" marR="6873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C, C++</a:t>
                      </a:r>
                    </a:p>
                  </a:txBody>
                  <a:tcPr marL="68732" marR="6873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0362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License</a:t>
                      </a:r>
                      <a:endParaRPr lang="en-US" sz="18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732" marR="6873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Apache </a:t>
                      </a:r>
                    </a:p>
                  </a:txBody>
                  <a:tcPr marL="68732" marR="6873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Proprietary</a:t>
                      </a:r>
                    </a:p>
                  </a:txBody>
                  <a:tcPr marL="68732" marR="6873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21086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Developer(s)</a:t>
                      </a:r>
                      <a:endParaRPr lang="en-US" sz="18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732" marR="6873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Primary: Yahoo!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And also the open source community</a:t>
                      </a:r>
                    </a:p>
                  </a:txBody>
                  <a:tcPr marL="68732" marR="6873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Google</a:t>
                      </a:r>
                    </a:p>
                  </a:txBody>
                  <a:tcPr marL="68732" marR="6873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80724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Node Division</a:t>
                      </a:r>
                      <a:endParaRPr lang="en-US" sz="18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732" marR="6873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Name Nodes &amp; Data Nodes</a:t>
                      </a:r>
                    </a:p>
                  </a:txBody>
                  <a:tcPr marL="68732" marR="6873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Master Nodes &amp; Chunk Servers</a:t>
                      </a:r>
                    </a:p>
                  </a:txBody>
                  <a:tcPr marL="68732" marR="6873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80724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Hardware Utilization</a:t>
                      </a:r>
                      <a:endParaRPr lang="en-US" sz="18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732" marR="6873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Commodity hardware or servers</a:t>
                      </a:r>
                    </a:p>
                  </a:txBody>
                  <a:tcPr marL="68732" marR="6873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5583479"/>
              </p:ext>
            </p:extLst>
          </p:nvPr>
        </p:nvGraphicFramePr>
        <p:xfrm>
          <a:off x="6476258" y="1981201"/>
          <a:ext cx="4963991" cy="2882265"/>
        </p:xfrm>
        <a:graphic>
          <a:graphicData uri="http://schemas.openxmlformats.org/drawingml/2006/table">
            <a:tbl>
              <a:tblPr firstRow="1" firstCol="1" bandRow="1"/>
              <a:tblGrid>
                <a:gridCol w="1539312"/>
                <a:gridCol w="1854348"/>
                <a:gridCol w="1570331"/>
              </a:tblGrid>
              <a:tr h="33337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 </a:t>
                      </a:r>
                      <a:endParaRPr lang="en-US" sz="2800" dirty="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732" marR="6873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MapReduce</a:t>
                      </a:r>
                      <a:endParaRPr lang="en-US" sz="28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732" marR="6873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RDBMS</a:t>
                      </a:r>
                      <a:endParaRPr lang="en-US" sz="28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732" marR="6873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3375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Size of data</a:t>
                      </a:r>
                      <a:endParaRPr lang="en-US" sz="28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732" marR="6873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Petabytes</a:t>
                      </a:r>
                      <a:endParaRPr lang="en-US" sz="2800" dirty="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732" marR="6873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Gigabytes</a:t>
                      </a:r>
                      <a:endParaRPr lang="en-US" sz="28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732" marR="6873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00125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Type of data</a:t>
                      </a:r>
                      <a:endParaRPr lang="en-US" sz="28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732" marR="6873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Structured, semi-structured and unstructured</a:t>
                      </a:r>
                      <a:endParaRPr lang="en-US" sz="2800" dirty="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732" marR="6873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Structured</a:t>
                      </a:r>
                      <a:endParaRPr lang="en-US" sz="2800" dirty="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732" marR="6873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3375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Scaling</a:t>
                      </a:r>
                      <a:endParaRPr lang="en-US" sz="28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732" marR="6873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Linear</a:t>
                      </a:r>
                      <a:endParaRPr lang="en-US" sz="28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732" marR="6873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Non-linear</a:t>
                      </a:r>
                      <a:endParaRPr lang="en-US" sz="2800" dirty="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732" marR="6873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3375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Fault Tolerance</a:t>
                      </a:r>
                      <a:endParaRPr lang="en-US" sz="28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732" marR="6873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High</a:t>
                      </a:r>
                      <a:endParaRPr lang="en-US" sz="28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732" marR="6873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Low</a:t>
                      </a:r>
                      <a:endParaRPr lang="en-US" sz="2800" dirty="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732" marR="6873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3375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Integrity</a:t>
                      </a:r>
                      <a:endParaRPr lang="en-US" sz="28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732" marR="6873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Low</a:t>
                      </a:r>
                      <a:endParaRPr lang="en-US" sz="280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732" marR="6873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High</a:t>
                      </a:r>
                      <a:endParaRPr lang="en-US" sz="2800" dirty="0">
                        <a:effectLst/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732" marR="6873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34650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  <a:endParaRPr lang="en-US" dirty="0"/>
          </a:p>
        </p:txBody>
      </p:sp>
      <p:pic>
        <p:nvPicPr>
          <p:cNvPr id="24578" name="Picture 2" descr="gak_line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1909582">
            <a:off x="4159251" y="2335214"/>
            <a:ext cx="3883025" cy="297973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3314" name="Rectangle 6"/>
          <p:cNvSpPr>
            <a:spLocks noGrp="1" noChangeArrowheads="1"/>
          </p:cNvSpPr>
          <p:nvPr>
            <p:ph type="title"/>
          </p:nvPr>
        </p:nvSpPr>
        <p:spPr>
          <a:xfrm>
            <a:off x="1558926" y="0"/>
            <a:ext cx="9107487" cy="838200"/>
          </a:xfrm>
        </p:spPr>
        <p:txBody>
          <a:bodyPr/>
          <a:lstStyle/>
          <a:p>
            <a:pPr algn="ctr" eaLnBrk="1" hangingPunct="1">
              <a:defRPr/>
            </a:pPr>
            <a:r>
              <a:rPr lang="en-US" dirty="0">
                <a:latin typeface="Rockwell Extra Bold" charset="0"/>
              </a:rPr>
              <a:t>INTRODUCTION</a:t>
            </a:r>
          </a:p>
        </p:txBody>
      </p:sp>
      <p:sp>
        <p:nvSpPr>
          <p:cNvPr id="13316" name="Line 9"/>
          <p:cNvSpPr>
            <a:spLocks noChangeShapeType="1"/>
          </p:cNvSpPr>
          <p:nvPr/>
        </p:nvSpPr>
        <p:spPr bwMode="auto">
          <a:xfrm flipH="1">
            <a:off x="6999287" y="1447800"/>
            <a:ext cx="1982788" cy="1252538"/>
          </a:xfrm>
          <a:prstGeom prst="line">
            <a:avLst/>
          </a:prstGeom>
          <a:noFill/>
          <a:ln w="25400" cap="rnd">
            <a:solidFill>
              <a:schemeClr val="tx2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solidFill>
                <a:schemeClr val="accent1"/>
              </a:solidFill>
              <a:latin typeface="Verdana" charset="0"/>
              <a:ea typeface="ＭＳ Ｐゴシック" charset="0"/>
            </a:endParaRPr>
          </a:p>
        </p:txBody>
      </p:sp>
      <p:sp>
        <p:nvSpPr>
          <p:cNvPr id="13317" name="Line 10"/>
          <p:cNvSpPr>
            <a:spLocks noChangeShapeType="1"/>
          </p:cNvSpPr>
          <p:nvPr/>
        </p:nvSpPr>
        <p:spPr bwMode="auto">
          <a:xfrm flipH="1" flipV="1">
            <a:off x="7883525" y="4405314"/>
            <a:ext cx="2087562" cy="828675"/>
          </a:xfrm>
          <a:prstGeom prst="line">
            <a:avLst/>
          </a:prstGeom>
          <a:noFill/>
          <a:ln w="25400" cap="rnd">
            <a:solidFill>
              <a:schemeClr val="tx2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solidFill>
                <a:schemeClr val="accent1"/>
              </a:solidFill>
              <a:latin typeface="Verdana" charset="0"/>
              <a:ea typeface="ＭＳ Ｐゴシック" charset="0"/>
            </a:endParaRPr>
          </a:p>
        </p:txBody>
      </p:sp>
      <p:sp>
        <p:nvSpPr>
          <p:cNvPr id="13318" name="Line 11"/>
          <p:cNvSpPr>
            <a:spLocks noChangeShapeType="1"/>
          </p:cNvSpPr>
          <p:nvPr/>
        </p:nvSpPr>
        <p:spPr bwMode="auto">
          <a:xfrm flipH="1">
            <a:off x="5878513" y="5445126"/>
            <a:ext cx="80963" cy="1223963"/>
          </a:xfrm>
          <a:prstGeom prst="line">
            <a:avLst/>
          </a:prstGeom>
          <a:noFill/>
          <a:ln w="25400" cap="rnd">
            <a:solidFill>
              <a:schemeClr val="tx2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solidFill>
                <a:schemeClr val="accent1"/>
              </a:solidFill>
              <a:latin typeface="Verdana" charset="0"/>
              <a:ea typeface="ＭＳ Ｐゴシック" charset="0"/>
            </a:endParaRPr>
          </a:p>
        </p:txBody>
      </p:sp>
      <p:sp>
        <p:nvSpPr>
          <p:cNvPr id="13319" name="Line 12"/>
          <p:cNvSpPr>
            <a:spLocks noChangeShapeType="1"/>
          </p:cNvSpPr>
          <p:nvPr/>
        </p:nvSpPr>
        <p:spPr bwMode="auto">
          <a:xfrm flipH="1">
            <a:off x="2328863" y="3981450"/>
            <a:ext cx="1763713" cy="1176338"/>
          </a:xfrm>
          <a:prstGeom prst="line">
            <a:avLst/>
          </a:prstGeom>
          <a:noFill/>
          <a:ln w="25400" cap="rnd">
            <a:solidFill>
              <a:schemeClr val="tx2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solidFill>
                <a:schemeClr val="accent1"/>
              </a:solidFill>
              <a:latin typeface="Verdana" charset="0"/>
              <a:ea typeface="ＭＳ Ｐゴシック" charset="0"/>
            </a:endParaRPr>
          </a:p>
        </p:txBody>
      </p:sp>
      <p:sp>
        <p:nvSpPr>
          <p:cNvPr id="13320" name="Line 13"/>
          <p:cNvSpPr>
            <a:spLocks noChangeShapeType="1"/>
          </p:cNvSpPr>
          <p:nvPr/>
        </p:nvSpPr>
        <p:spPr bwMode="auto">
          <a:xfrm flipH="1" flipV="1">
            <a:off x="3276601" y="1412876"/>
            <a:ext cx="1868487" cy="1211263"/>
          </a:xfrm>
          <a:prstGeom prst="line">
            <a:avLst/>
          </a:prstGeom>
          <a:noFill/>
          <a:ln w="25400" cap="rnd">
            <a:solidFill>
              <a:schemeClr val="tx2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solidFill>
                <a:schemeClr val="accent1"/>
              </a:solidFill>
              <a:latin typeface="Verdana" charset="0"/>
              <a:ea typeface="ＭＳ Ｐゴシック" charset="0"/>
            </a:endParaRPr>
          </a:p>
        </p:txBody>
      </p:sp>
      <p:sp>
        <p:nvSpPr>
          <p:cNvPr id="24584" name="Rectangle 2"/>
          <p:cNvSpPr>
            <a:spLocks noChangeArrowheads="1"/>
          </p:cNvSpPr>
          <p:nvPr/>
        </p:nvSpPr>
        <p:spPr bwMode="auto">
          <a:xfrm>
            <a:off x="4778376" y="3146425"/>
            <a:ext cx="2865437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3000" b="1">
                <a:solidFill>
                  <a:schemeClr val="accent1"/>
                </a:solidFill>
                <a:latin typeface="Segoe UI Black" panose="020B0A02040204020203" pitchFamily="34" charset="0"/>
              </a:rPr>
              <a:t>Benefits</a:t>
            </a:r>
          </a:p>
          <a:p>
            <a:pPr algn="ctr" eaLnBrk="1" hangingPunct="1"/>
            <a:r>
              <a:rPr lang="en-US" altLang="en-US" sz="3000" b="1">
                <a:solidFill>
                  <a:schemeClr val="accent1"/>
                </a:solidFill>
                <a:latin typeface="Segoe UI Black" panose="020B0A02040204020203" pitchFamily="34" charset="0"/>
              </a:rPr>
              <a:t>of Hadoop</a:t>
            </a:r>
          </a:p>
        </p:txBody>
      </p:sp>
      <p:sp>
        <p:nvSpPr>
          <p:cNvPr id="24585" name="Rectangle 4"/>
          <p:cNvSpPr>
            <a:spLocks noChangeArrowheads="1"/>
          </p:cNvSpPr>
          <p:nvPr/>
        </p:nvSpPr>
        <p:spPr bwMode="auto">
          <a:xfrm>
            <a:off x="7607300" y="3014664"/>
            <a:ext cx="2817812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sz="2800">
                <a:solidFill>
                  <a:schemeClr val="accent1"/>
                </a:solidFill>
                <a:latin typeface="Segoe UI Black" panose="020B0A02040204020203" pitchFamily="34" charset="0"/>
              </a:rPr>
              <a:t>Flexibility</a:t>
            </a:r>
            <a:endParaRPr lang="en-US" altLang="en-US">
              <a:solidFill>
                <a:schemeClr val="accent1"/>
              </a:solidFill>
            </a:endParaRPr>
          </a:p>
        </p:txBody>
      </p:sp>
      <p:sp>
        <p:nvSpPr>
          <p:cNvPr id="24586" name="Rectangle 26"/>
          <p:cNvSpPr>
            <a:spLocks noChangeArrowheads="1"/>
          </p:cNvSpPr>
          <p:nvPr/>
        </p:nvSpPr>
        <p:spPr bwMode="auto">
          <a:xfrm>
            <a:off x="4664076" y="1431926"/>
            <a:ext cx="2816225" cy="95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sz="2800">
                <a:solidFill>
                  <a:schemeClr val="accent1"/>
                </a:solidFill>
                <a:latin typeface="Segoe UI Black" panose="020B0A02040204020203" pitchFamily="34" charset="0"/>
              </a:rPr>
              <a:t>Computing Power</a:t>
            </a:r>
            <a:endParaRPr lang="en-US" altLang="en-US" sz="2800">
              <a:solidFill>
                <a:schemeClr val="accent1"/>
              </a:solidFill>
            </a:endParaRPr>
          </a:p>
        </p:txBody>
      </p:sp>
      <p:sp>
        <p:nvSpPr>
          <p:cNvPr id="24587" name="Rectangle 27"/>
          <p:cNvSpPr>
            <a:spLocks noChangeArrowheads="1"/>
          </p:cNvSpPr>
          <p:nvPr/>
        </p:nvSpPr>
        <p:spPr bwMode="auto">
          <a:xfrm>
            <a:off x="6403975" y="5292725"/>
            <a:ext cx="2817812" cy="95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sz="2800">
                <a:solidFill>
                  <a:schemeClr val="accent1"/>
                </a:solidFill>
                <a:latin typeface="Segoe UI Black" panose="020B0A02040204020203" pitchFamily="34" charset="0"/>
              </a:rPr>
              <a:t>Fault</a:t>
            </a:r>
          </a:p>
          <a:p>
            <a:pPr algn="ctr"/>
            <a:r>
              <a:rPr lang="en-US" altLang="en-US" sz="2800">
                <a:solidFill>
                  <a:schemeClr val="accent1"/>
                </a:solidFill>
                <a:latin typeface="Segoe UI Black" panose="020B0A02040204020203" pitchFamily="34" charset="0"/>
              </a:rPr>
              <a:t>Tolerance</a:t>
            </a:r>
            <a:endParaRPr lang="en-US" altLang="en-US" sz="2800">
              <a:solidFill>
                <a:schemeClr val="accent1"/>
              </a:solidFill>
            </a:endParaRPr>
          </a:p>
        </p:txBody>
      </p:sp>
      <p:sp>
        <p:nvSpPr>
          <p:cNvPr id="24588" name="Rectangle 28"/>
          <p:cNvSpPr>
            <a:spLocks noChangeArrowheads="1"/>
          </p:cNvSpPr>
          <p:nvPr/>
        </p:nvSpPr>
        <p:spPr bwMode="auto">
          <a:xfrm>
            <a:off x="3014663" y="4818064"/>
            <a:ext cx="2817813" cy="954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sz="2800">
                <a:solidFill>
                  <a:schemeClr val="accent1"/>
                </a:solidFill>
                <a:latin typeface="Segoe UI Black" panose="020B0A02040204020203" pitchFamily="34" charset="0"/>
              </a:rPr>
              <a:t>Low</a:t>
            </a:r>
          </a:p>
          <a:p>
            <a:pPr algn="ctr"/>
            <a:r>
              <a:rPr lang="en-US" altLang="en-US" sz="2800">
                <a:solidFill>
                  <a:schemeClr val="accent1"/>
                </a:solidFill>
                <a:latin typeface="Segoe UI Black" panose="020B0A02040204020203" pitchFamily="34" charset="0"/>
              </a:rPr>
              <a:t>Cost</a:t>
            </a:r>
            <a:endParaRPr lang="en-US" altLang="en-US" sz="2800">
              <a:solidFill>
                <a:schemeClr val="accent1"/>
              </a:solidFill>
            </a:endParaRPr>
          </a:p>
        </p:txBody>
      </p:sp>
      <p:sp>
        <p:nvSpPr>
          <p:cNvPr id="24589" name="Rectangle 29"/>
          <p:cNvSpPr>
            <a:spLocks noChangeArrowheads="1"/>
          </p:cNvSpPr>
          <p:nvPr/>
        </p:nvSpPr>
        <p:spPr bwMode="auto">
          <a:xfrm>
            <a:off x="1766888" y="2801939"/>
            <a:ext cx="2817813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sz="2800">
                <a:solidFill>
                  <a:schemeClr val="accent1"/>
                </a:solidFill>
                <a:latin typeface="Segoe UI Black" panose="020B0A02040204020203" pitchFamily="34" charset="0"/>
              </a:rPr>
              <a:t>Scalability</a:t>
            </a:r>
            <a:endParaRPr lang="en-US" altLang="en-US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8970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  <a:endParaRPr lang="en-US" dirty="0"/>
          </a:p>
        </p:txBody>
      </p:sp>
      <p:pic>
        <p:nvPicPr>
          <p:cNvPr id="63490" name="Content Placeholder 3" descr="Screen Shot 2016-04-05 at 2.08.09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9879" b="-9879"/>
          <a:stretch>
            <a:fillRect/>
          </a:stretch>
        </p:blipFill>
        <p:spPr>
          <a:xfrm>
            <a:off x="1773238" y="1268414"/>
            <a:ext cx="8488363" cy="5113337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CONFIGURATION DIAGRAM</a:t>
            </a:r>
          </a:p>
        </p:txBody>
      </p:sp>
      <p:sp>
        <p:nvSpPr>
          <p:cNvPr id="63491" name="Rectangle 4"/>
          <p:cNvSpPr>
            <a:spLocks noChangeArrowheads="1"/>
          </p:cNvSpPr>
          <p:nvPr/>
        </p:nvSpPr>
        <p:spPr bwMode="auto">
          <a:xfrm>
            <a:off x="3646487" y="3141664"/>
            <a:ext cx="503238" cy="142875"/>
          </a:xfrm>
          <a:prstGeom prst="rect">
            <a:avLst/>
          </a:prstGeom>
          <a:solidFill>
            <a:schemeClr val="bg1"/>
          </a:solidFill>
          <a:ln w="25400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endParaRPr lang="en-US" altLang="en-US" sz="1800"/>
          </a:p>
        </p:txBody>
      </p:sp>
      <p:sp>
        <p:nvSpPr>
          <p:cNvPr id="63492" name="Rectangle 5"/>
          <p:cNvSpPr>
            <a:spLocks noChangeArrowheads="1"/>
          </p:cNvSpPr>
          <p:nvPr/>
        </p:nvSpPr>
        <p:spPr bwMode="auto">
          <a:xfrm>
            <a:off x="3717926" y="3933826"/>
            <a:ext cx="504825" cy="142875"/>
          </a:xfrm>
          <a:prstGeom prst="rect">
            <a:avLst/>
          </a:prstGeom>
          <a:solidFill>
            <a:schemeClr val="bg1"/>
          </a:solidFill>
          <a:ln w="25400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endParaRPr lang="en-US" altLang="en-US" sz="1800"/>
          </a:p>
        </p:txBody>
      </p:sp>
      <p:sp>
        <p:nvSpPr>
          <p:cNvPr id="63493" name="Rectangle 6"/>
          <p:cNvSpPr>
            <a:spLocks noChangeArrowheads="1"/>
          </p:cNvSpPr>
          <p:nvPr/>
        </p:nvSpPr>
        <p:spPr bwMode="auto">
          <a:xfrm>
            <a:off x="3717926" y="4724401"/>
            <a:ext cx="504825" cy="144463"/>
          </a:xfrm>
          <a:prstGeom prst="rect">
            <a:avLst/>
          </a:prstGeom>
          <a:solidFill>
            <a:schemeClr val="bg1"/>
          </a:solidFill>
          <a:ln w="25400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endParaRPr lang="en-US" altLang="en-US" sz="1800"/>
          </a:p>
        </p:txBody>
      </p:sp>
      <p:sp>
        <p:nvSpPr>
          <p:cNvPr id="63494" name="Rectangle 7"/>
          <p:cNvSpPr>
            <a:spLocks noChangeArrowheads="1"/>
          </p:cNvSpPr>
          <p:nvPr/>
        </p:nvSpPr>
        <p:spPr bwMode="auto">
          <a:xfrm>
            <a:off x="3798887" y="5516563"/>
            <a:ext cx="503238" cy="144462"/>
          </a:xfrm>
          <a:prstGeom prst="rect">
            <a:avLst/>
          </a:prstGeom>
          <a:solidFill>
            <a:schemeClr val="bg1"/>
          </a:solidFill>
          <a:ln w="25400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endParaRPr lang="en-US" altLang="en-US" sz="1800"/>
          </a:p>
        </p:txBody>
      </p:sp>
    </p:spTree>
    <p:extLst>
      <p:ext uri="{BB962C8B-B14F-4D97-AF65-F5344CB8AC3E}">
        <p14:creationId xmlns:p14="http://schemas.microsoft.com/office/powerpoint/2010/main" val="2974504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14" name="Content Placeholder 3" descr="Screen Shot 2016-04-05 at 2.11.52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070" b="-6070"/>
          <a:stretch>
            <a:fillRect/>
          </a:stretch>
        </p:blipFill>
        <p:spPr>
          <a:xfrm>
            <a:off x="1979612" y="1268414"/>
            <a:ext cx="7848600" cy="5056187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Big Data Cluster Logical Diagram</a:t>
            </a:r>
          </a:p>
        </p:txBody>
      </p:sp>
    </p:spTree>
    <p:extLst>
      <p:ext uri="{BB962C8B-B14F-4D97-AF65-F5344CB8AC3E}">
        <p14:creationId xmlns:p14="http://schemas.microsoft.com/office/powerpoint/2010/main" val="3693257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79412" y="152400"/>
            <a:ext cx="9372600" cy="1066800"/>
          </a:xfrm>
        </p:spPr>
        <p:txBody>
          <a:bodyPr>
            <a:normAutofit fontScale="90000"/>
          </a:bodyPr>
          <a:lstStyle/>
          <a:p>
            <a:r>
              <a:rPr lang="en-MY" dirty="0"/>
              <a:t>How can Big Data Analytics plays its role in improving government agencies operations?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5256212" y="1563141"/>
            <a:ext cx="2054714" cy="1419257"/>
            <a:chOff x="5065712" y="2862823"/>
            <a:chExt cx="2054714" cy="1136604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65712" y="3043236"/>
              <a:ext cx="771525" cy="77152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23617" y="2862823"/>
              <a:ext cx="566175" cy="566175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5789612" y="3260763"/>
              <a:ext cx="1330814" cy="738664"/>
            </a:xfrm>
            <a:prstGeom prst="rect">
              <a:avLst/>
            </a:prstGeom>
            <a:noFill/>
            <a:ln>
              <a:solidFill>
                <a:schemeClr val="bg2"/>
              </a:solidFill>
            </a:ln>
          </p:spPr>
          <p:txBody>
            <a:bodyPr wrap="none" rtlCol="0" anchor="ctr" anchorCtr="1">
              <a:spAutoFit/>
            </a:bodyPr>
            <a:lstStyle/>
            <a:p>
              <a:r>
                <a:rPr lang="en-MY" sz="1400" dirty="0" err="1">
                  <a:latin typeface="Arial" panose="020B0604020202020204" pitchFamily="34" charset="0"/>
                  <a:cs typeface="Arial" panose="020B0604020202020204" pitchFamily="34" charset="0"/>
                </a:rPr>
                <a:t>Gov</a:t>
              </a:r>
              <a:r>
                <a:rPr lang="en-MY" sz="1400" dirty="0">
                  <a:latin typeface="Arial" panose="020B0604020202020204" pitchFamily="34" charset="0"/>
                  <a:cs typeface="Arial" panose="020B0604020202020204" pitchFamily="34" charset="0"/>
                </a:rPr>
                <a:t> agencies</a:t>
              </a:r>
            </a:p>
            <a:p>
              <a:r>
                <a:rPr lang="en-MY" sz="1400" dirty="0">
                  <a:latin typeface="Arial" panose="020B0604020202020204" pitchFamily="34" charset="0"/>
                  <a:cs typeface="Arial" panose="020B0604020202020204" pitchFamily="34" charset="0"/>
                </a:rPr>
                <a:t>Data </a:t>
              </a:r>
            </a:p>
            <a:p>
              <a:r>
                <a:rPr lang="en-MY" sz="1400" dirty="0">
                  <a:latin typeface="Arial" panose="020B0604020202020204" pitchFamily="34" charset="0"/>
                  <a:cs typeface="Arial" panose="020B0604020202020204" pitchFamily="34" charset="0"/>
                </a:rPr>
                <a:t>(SD and USD)</a:t>
              </a:r>
            </a:p>
          </p:txBody>
        </p: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6344" y="1867960"/>
            <a:ext cx="1750916" cy="98051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33275" y="3399215"/>
            <a:ext cx="1266825" cy="1632959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593106" y="3040033"/>
            <a:ext cx="3284154" cy="914400"/>
          </a:xfrm>
          <a:prstGeom prst="rect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MY" dirty="0">
                <a:latin typeface="Arial" panose="020B0604020202020204" pitchFamily="34" charset="0"/>
                <a:cs typeface="Arial" panose="020B0604020202020204" pitchFamily="34" charset="0"/>
              </a:rPr>
              <a:t>Cyberthreats exist on government networks 16 days BEFORE being detected 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345940" y="1866900"/>
            <a:ext cx="3284154" cy="914400"/>
          </a:xfrm>
          <a:prstGeom prst="rect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MY" dirty="0">
                <a:latin typeface="Arial" panose="020B0604020202020204" pitchFamily="34" charset="0"/>
                <a:cs typeface="Arial" panose="020B0604020202020204" pitchFamily="34" charset="0"/>
              </a:rPr>
              <a:t>Isolation of data</a:t>
            </a:r>
          </a:p>
        </p:txBody>
      </p:sp>
      <p:sp>
        <p:nvSpPr>
          <p:cNvPr id="13" name="Cloud 12"/>
          <p:cNvSpPr/>
          <p:nvPr/>
        </p:nvSpPr>
        <p:spPr>
          <a:xfrm>
            <a:off x="5144132" y="4291528"/>
            <a:ext cx="2133600" cy="1447800"/>
          </a:xfrm>
          <a:prstGeom prst="cloud">
            <a:avLst/>
          </a:prstGeom>
          <a:noFill/>
          <a:ln>
            <a:solidFill>
              <a:schemeClr val="accent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sp>
        <p:nvSpPr>
          <p:cNvPr id="14" name="TextBox 13"/>
          <p:cNvSpPr txBox="1"/>
          <p:nvPr/>
        </p:nvSpPr>
        <p:spPr>
          <a:xfrm>
            <a:off x="5226942" y="4709008"/>
            <a:ext cx="2138406" cy="646331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n-MY" dirty="0"/>
              <a:t>Big Data Analytics </a:t>
            </a:r>
          </a:p>
          <a:p>
            <a:r>
              <a:rPr lang="en-MY" dirty="0"/>
              <a:t>Platform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 flipH="1">
            <a:off x="5670104" y="3040033"/>
            <a:ext cx="43308" cy="13250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6159213" y="3029005"/>
            <a:ext cx="7428" cy="12286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6619870" y="3038563"/>
            <a:ext cx="1496" cy="12286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4" idx="3"/>
          </p:cNvCxnSpPr>
          <p:nvPr/>
        </p:nvCxnSpPr>
        <p:spPr>
          <a:xfrm flipV="1">
            <a:off x="7365348" y="4495800"/>
            <a:ext cx="1622669" cy="5363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370012" y="5477718"/>
            <a:ext cx="3201261" cy="52322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MY" sz="1400" dirty="0">
                <a:latin typeface="Arial" panose="020B0604020202020204" pitchFamily="34" charset="0"/>
                <a:cs typeface="Arial" panose="020B0604020202020204" pitchFamily="34" charset="0"/>
              </a:rPr>
              <a:t>Troubleshooting, root-cause analysis, </a:t>
            </a:r>
          </a:p>
          <a:p>
            <a:r>
              <a:rPr lang="en-MY" sz="1400" dirty="0">
                <a:latin typeface="Arial" panose="020B0604020202020204" pitchFamily="34" charset="0"/>
                <a:cs typeface="Arial" panose="020B0604020202020204" pitchFamily="34" charset="0"/>
              </a:rPr>
              <a:t>identify and predict security threats</a:t>
            </a:r>
          </a:p>
        </p:txBody>
      </p:sp>
      <p:cxnSp>
        <p:nvCxnSpPr>
          <p:cNvPr id="30" name="Straight Arrow Connector 29"/>
          <p:cNvCxnSpPr>
            <a:stCxn id="13" idx="2"/>
          </p:cNvCxnSpPr>
          <p:nvPr/>
        </p:nvCxnSpPr>
        <p:spPr>
          <a:xfrm flipH="1">
            <a:off x="3235183" y="5015428"/>
            <a:ext cx="1915567" cy="3947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7477672" y="5102423"/>
            <a:ext cx="4039632" cy="307777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MY" sz="1400" dirty="0">
                <a:latin typeface="Arial" panose="020B0604020202020204" pitchFamily="34" charset="0"/>
                <a:cs typeface="Arial" panose="020B0604020202020204" pitchFamily="34" charset="0"/>
              </a:rPr>
              <a:t>Descriptive, Predictive and Prescriptive Analytics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7013459" y="5598755"/>
            <a:ext cx="1797287" cy="307777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MY" sz="1400" dirty="0">
                <a:latin typeface="Arial" panose="020B0604020202020204" pitchFamily="34" charset="0"/>
                <a:cs typeface="Arial" panose="020B0604020202020204" pitchFamily="34" charset="0"/>
              </a:rPr>
              <a:t>Predictive Forensics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6302333" y="5984014"/>
            <a:ext cx="1577676" cy="307777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MY" sz="1400" dirty="0">
                <a:latin typeface="Arial" panose="020B0604020202020204" pitchFamily="34" charset="0"/>
                <a:cs typeface="Arial" panose="020B0604020202020204" pitchFamily="34" charset="0"/>
              </a:rPr>
              <a:t>Predicting threats</a:t>
            </a:r>
          </a:p>
        </p:txBody>
      </p:sp>
    </p:spTree>
    <p:extLst>
      <p:ext uri="{BB962C8B-B14F-4D97-AF65-F5344CB8AC3E}">
        <p14:creationId xmlns:p14="http://schemas.microsoft.com/office/powerpoint/2010/main" val="3697095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12085730"/>
              </p:ext>
            </p:extLst>
          </p:nvPr>
        </p:nvGraphicFramePr>
        <p:xfrm>
          <a:off x="1979612" y="1371601"/>
          <a:ext cx="7848600" cy="45164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162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162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6162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640125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T="45723" marB="45723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Recommended Cluster</a:t>
                      </a:r>
                    </a:p>
                  </a:txBody>
                  <a:tcPr marT="45723" marB="45723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prices</a:t>
                      </a:r>
                    </a:p>
                  </a:txBody>
                  <a:tcPr marT="45723" marB="45723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66">
                <a:tc>
                  <a:txBody>
                    <a:bodyPr/>
                    <a:lstStyle/>
                    <a:p>
                      <a:r>
                        <a:rPr lang="en-US" sz="1800" dirty="0"/>
                        <a:t>Name</a:t>
                      </a:r>
                      <a:r>
                        <a:rPr lang="en-US" sz="1800" baseline="0" dirty="0"/>
                        <a:t> Node</a:t>
                      </a:r>
                      <a:endParaRPr lang="en-US" sz="1800" dirty="0"/>
                    </a:p>
                  </a:txBody>
                  <a:tcPr marT="45723" marB="45723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</a:t>
                      </a:r>
                    </a:p>
                  </a:txBody>
                  <a:tcPr marT="45723" marB="45723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RM 20,000</a:t>
                      </a:r>
                    </a:p>
                  </a:txBody>
                  <a:tcPr marT="45723" marB="45723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66">
                <a:tc>
                  <a:txBody>
                    <a:bodyPr/>
                    <a:lstStyle/>
                    <a:p>
                      <a:r>
                        <a:rPr lang="en-US" sz="1800" dirty="0"/>
                        <a:t>Job Tracker</a:t>
                      </a:r>
                    </a:p>
                  </a:txBody>
                  <a:tcPr marT="45723" marB="45723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</a:t>
                      </a:r>
                    </a:p>
                  </a:txBody>
                  <a:tcPr marT="45723" marB="45723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RM 20,000</a:t>
                      </a:r>
                    </a:p>
                  </a:txBody>
                  <a:tcPr marT="45723" marB="45723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866">
                <a:tc>
                  <a:txBody>
                    <a:bodyPr/>
                    <a:lstStyle/>
                    <a:p>
                      <a:r>
                        <a:rPr lang="en-US" sz="1800" dirty="0"/>
                        <a:t>Data Node</a:t>
                      </a:r>
                    </a:p>
                  </a:txBody>
                  <a:tcPr marT="45723" marB="45723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3</a:t>
                      </a:r>
                    </a:p>
                  </a:txBody>
                  <a:tcPr marT="45723" marB="45723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RM </a:t>
                      </a:r>
                      <a:r>
                        <a:rPr lang="en-US" sz="1800" dirty="0" smtClean="0"/>
                        <a:t>60,000</a:t>
                      </a:r>
                      <a:endParaRPr lang="en-US" sz="1800" dirty="0"/>
                    </a:p>
                  </a:txBody>
                  <a:tcPr marT="45723" marB="45723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640125">
                <a:tc>
                  <a:txBody>
                    <a:bodyPr/>
                    <a:lstStyle/>
                    <a:p>
                      <a:r>
                        <a:rPr lang="en-US" sz="1800" dirty="0" err="1"/>
                        <a:t>Ambari</a:t>
                      </a:r>
                      <a:r>
                        <a:rPr lang="en-US" sz="1800" dirty="0"/>
                        <a:t> Management Node</a:t>
                      </a:r>
                    </a:p>
                  </a:txBody>
                  <a:tcPr marT="45723" marB="45723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</a:t>
                      </a:r>
                    </a:p>
                  </a:txBody>
                  <a:tcPr marT="45723" marB="45723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RM</a:t>
                      </a:r>
                      <a:r>
                        <a:rPr lang="en-US" sz="1800" baseline="0" dirty="0" smtClean="0"/>
                        <a:t> 20,000</a:t>
                      </a:r>
                      <a:endParaRPr lang="en-US" sz="1800" dirty="0"/>
                    </a:p>
                  </a:txBody>
                  <a:tcPr marT="45723" marB="45723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70866">
                <a:tc>
                  <a:txBody>
                    <a:bodyPr/>
                    <a:lstStyle/>
                    <a:p>
                      <a:r>
                        <a:rPr lang="en-US" sz="1800" dirty="0"/>
                        <a:t>1 </a:t>
                      </a:r>
                      <a:r>
                        <a:rPr lang="en-US" sz="1800" dirty="0" err="1"/>
                        <a:t>GbE</a:t>
                      </a:r>
                      <a:r>
                        <a:rPr lang="en-US" sz="1800" dirty="0"/>
                        <a:t> switches</a:t>
                      </a:r>
                    </a:p>
                  </a:txBody>
                  <a:tcPr marT="45723" marB="45723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</a:t>
                      </a:r>
                    </a:p>
                  </a:txBody>
                  <a:tcPr marT="45723" marB="45723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RM 1,800</a:t>
                      </a:r>
                      <a:endParaRPr lang="en-US" sz="1800" dirty="0"/>
                    </a:p>
                  </a:txBody>
                  <a:tcPr marT="45723" marB="45723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70866">
                <a:tc>
                  <a:txBody>
                    <a:bodyPr/>
                    <a:lstStyle/>
                    <a:p>
                      <a:r>
                        <a:rPr lang="en-US" sz="1800" dirty="0"/>
                        <a:t>10 </a:t>
                      </a:r>
                      <a:r>
                        <a:rPr lang="en-US" sz="1800" dirty="0" err="1"/>
                        <a:t>GbE</a:t>
                      </a:r>
                      <a:r>
                        <a:rPr lang="en-US" sz="1800" dirty="0"/>
                        <a:t> Switches</a:t>
                      </a:r>
                    </a:p>
                  </a:txBody>
                  <a:tcPr marT="45723" marB="45723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</a:t>
                      </a:r>
                    </a:p>
                  </a:txBody>
                  <a:tcPr marT="45723" marB="45723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RM 55,000</a:t>
                      </a:r>
                      <a:endParaRPr lang="en-US" sz="1800" dirty="0"/>
                    </a:p>
                  </a:txBody>
                  <a:tcPr marT="45723" marB="45723"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370866">
                <a:tc>
                  <a:txBody>
                    <a:bodyPr/>
                    <a:lstStyle/>
                    <a:p>
                      <a:r>
                        <a:rPr lang="en-US" sz="1800" dirty="0"/>
                        <a:t>Rack</a:t>
                      </a:r>
                      <a:r>
                        <a:rPr lang="en-US" sz="1800" baseline="0" dirty="0"/>
                        <a:t> Units</a:t>
                      </a:r>
                      <a:endParaRPr lang="en-US" sz="1800" dirty="0"/>
                    </a:p>
                  </a:txBody>
                  <a:tcPr marT="45723" marB="45723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24U</a:t>
                      </a:r>
                    </a:p>
                  </a:txBody>
                  <a:tcPr marT="45723" marB="45723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RM16,000</a:t>
                      </a:r>
                      <a:endParaRPr lang="en-US" sz="1800" dirty="0"/>
                    </a:p>
                  </a:txBody>
                  <a:tcPr marT="45723" marB="45723"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640125">
                <a:tc>
                  <a:txBody>
                    <a:bodyPr/>
                    <a:lstStyle/>
                    <a:p>
                      <a:r>
                        <a:rPr lang="en-US" sz="1800" dirty="0"/>
                        <a:t>Monitor</a:t>
                      </a:r>
                      <a:r>
                        <a:rPr lang="en-US" sz="1800" baseline="0" dirty="0"/>
                        <a:t> + KVM </a:t>
                      </a:r>
                      <a:r>
                        <a:rPr lang="en-US" sz="1800" baseline="0" dirty="0" smtClean="0"/>
                        <a:t>switch &amp; UPS</a:t>
                      </a:r>
                      <a:endParaRPr lang="en-US" sz="1800" dirty="0"/>
                    </a:p>
                  </a:txBody>
                  <a:tcPr marT="45723" marB="45723"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T="45723" marB="45723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RM 12,000</a:t>
                      </a:r>
                      <a:endParaRPr lang="en-US" sz="1800" dirty="0"/>
                    </a:p>
                  </a:txBody>
                  <a:tcPr marT="45723" marB="45723"/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370866"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T="45723" marB="45723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TOTAL</a:t>
                      </a:r>
                      <a:endParaRPr lang="en-US" sz="1800" dirty="0"/>
                    </a:p>
                  </a:txBody>
                  <a:tcPr marT="45723" marB="45723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RM 204,800</a:t>
                      </a:r>
                      <a:endParaRPr lang="en-US" sz="1800" dirty="0"/>
                    </a:p>
                  </a:txBody>
                  <a:tcPr marT="45723" marB="45723"/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2" y="152400"/>
            <a:ext cx="8686801" cy="1066800"/>
          </a:xfrm>
        </p:spPr>
        <p:txBody>
          <a:bodyPr/>
          <a:lstStyle/>
          <a:p>
            <a:pPr>
              <a:defRPr/>
            </a:pPr>
            <a:r>
              <a:rPr lang="en-US" dirty="0"/>
              <a:t>RECOMMENDED CLUSTER</a:t>
            </a:r>
          </a:p>
        </p:txBody>
      </p:sp>
    </p:spTree>
    <p:extLst>
      <p:ext uri="{BB962C8B-B14F-4D97-AF65-F5344CB8AC3E}">
        <p14:creationId xmlns:p14="http://schemas.microsoft.com/office/powerpoint/2010/main" val="19203613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6"/>
          <p:cNvSpPr>
            <a:spLocks noGrp="1" noChangeArrowheads="1"/>
          </p:cNvSpPr>
          <p:nvPr>
            <p:ph type="title"/>
          </p:nvPr>
        </p:nvSpPr>
        <p:spPr>
          <a:xfrm>
            <a:off x="1917700" y="0"/>
            <a:ext cx="8748712" cy="838200"/>
          </a:xfrm>
        </p:spPr>
        <p:txBody>
          <a:bodyPr/>
          <a:lstStyle/>
          <a:p>
            <a:pPr algn="ctr" eaLnBrk="1" hangingPunct="1">
              <a:defRPr/>
            </a:pPr>
            <a:r>
              <a:rPr lang="en-US" dirty="0">
                <a:latin typeface="Rockwell Extra Bold" charset="0"/>
              </a:rPr>
              <a:t>Big Data Environment</a:t>
            </a:r>
          </a:p>
        </p:txBody>
      </p:sp>
      <p:pic>
        <p:nvPicPr>
          <p:cNvPr id="17411" name="Picture 2" descr="shad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162" y="5373688"/>
            <a:ext cx="2160588" cy="684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17412" name="Line 3"/>
          <p:cNvSpPr>
            <a:spLocks noChangeShapeType="1"/>
          </p:cNvSpPr>
          <p:nvPr/>
        </p:nvSpPr>
        <p:spPr bwMode="auto">
          <a:xfrm>
            <a:off x="4006851" y="3849689"/>
            <a:ext cx="790575" cy="60325"/>
          </a:xfrm>
          <a:prstGeom prst="line">
            <a:avLst/>
          </a:prstGeom>
          <a:noFill/>
          <a:ln w="25400" cap="rnd">
            <a:solidFill>
              <a:schemeClr val="tx2"/>
            </a:solidFill>
            <a:prstDash val="sysDot"/>
            <a:round/>
            <a:headE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Verdana" charset="0"/>
              <a:ea typeface="ＭＳ Ｐゴシック" charset="0"/>
            </a:endParaRPr>
          </a:p>
        </p:txBody>
      </p:sp>
      <p:sp>
        <p:nvSpPr>
          <p:cNvPr id="17413" name="Line 5"/>
          <p:cNvSpPr>
            <a:spLocks noChangeShapeType="1"/>
          </p:cNvSpPr>
          <p:nvPr/>
        </p:nvSpPr>
        <p:spPr bwMode="auto">
          <a:xfrm flipV="1">
            <a:off x="4138612" y="4665663"/>
            <a:ext cx="1016000" cy="546100"/>
          </a:xfrm>
          <a:prstGeom prst="line">
            <a:avLst/>
          </a:prstGeom>
          <a:noFill/>
          <a:ln w="25400" cap="rnd">
            <a:solidFill>
              <a:schemeClr val="tx2"/>
            </a:solidFill>
            <a:prstDash val="sysDot"/>
            <a:round/>
            <a:headE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Verdana" charset="0"/>
              <a:ea typeface="ＭＳ Ｐゴシック" charset="0"/>
            </a:endParaRPr>
          </a:p>
        </p:txBody>
      </p:sp>
      <p:sp>
        <p:nvSpPr>
          <p:cNvPr id="17414" name="Line 6"/>
          <p:cNvSpPr>
            <a:spLocks noChangeShapeType="1"/>
          </p:cNvSpPr>
          <p:nvPr/>
        </p:nvSpPr>
        <p:spPr bwMode="auto">
          <a:xfrm flipH="1">
            <a:off x="7305676" y="3478214"/>
            <a:ext cx="447675" cy="166687"/>
          </a:xfrm>
          <a:prstGeom prst="line">
            <a:avLst/>
          </a:prstGeom>
          <a:noFill/>
          <a:ln w="25400" cap="rnd">
            <a:solidFill>
              <a:schemeClr val="tx2"/>
            </a:solidFill>
            <a:prstDash val="sysDot"/>
            <a:round/>
            <a:headE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Verdana" charset="0"/>
              <a:ea typeface="ＭＳ Ｐゴシック" charset="0"/>
            </a:endParaRPr>
          </a:p>
        </p:txBody>
      </p:sp>
      <p:sp>
        <p:nvSpPr>
          <p:cNvPr id="17415" name="Line 7"/>
          <p:cNvSpPr>
            <a:spLocks noChangeShapeType="1"/>
          </p:cNvSpPr>
          <p:nvPr/>
        </p:nvSpPr>
        <p:spPr bwMode="auto">
          <a:xfrm flipH="1" flipV="1">
            <a:off x="7213600" y="4518025"/>
            <a:ext cx="1035050" cy="522288"/>
          </a:xfrm>
          <a:prstGeom prst="line">
            <a:avLst/>
          </a:prstGeom>
          <a:noFill/>
          <a:ln w="25400" cap="rnd">
            <a:solidFill>
              <a:schemeClr val="tx2"/>
            </a:solidFill>
            <a:prstDash val="sysDot"/>
            <a:round/>
            <a:headE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Verdana" charset="0"/>
              <a:ea typeface="ＭＳ Ｐゴシック" charset="0"/>
            </a:endParaRPr>
          </a:p>
        </p:txBody>
      </p:sp>
      <p:sp>
        <p:nvSpPr>
          <p:cNvPr id="26631" name="AutoShape 8"/>
          <p:cNvSpPr>
            <a:spLocks noChangeArrowheads="1"/>
          </p:cNvSpPr>
          <p:nvPr/>
        </p:nvSpPr>
        <p:spPr bwMode="auto">
          <a:xfrm>
            <a:off x="8104187" y="4518025"/>
            <a:ext cx="2501900" cy="1568450"/>
          </a:xfrm>
          <a:prstGeom prst="hexagon">
            <a:avLst>
              <a:gd name="adj" fmla="val 36385"/>
              <a:gd name="vf" fmla="val 115470"/>
            </a:avLst>
          </a:prstGeom>
          <a:solidFill>
            <a:srgbClr val="008000"/>
          </a:solidFill>
          <a:ln w="1587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ms-MY" altLang="en-US" sz="2000">
                <a:solidFill>
                  <a:schemeClr val="bg1"/>
                </a:solidFill>
                <a:latin typeface="Segoe UI" panose="020B0502040204020203" pitchFamily="34" charset="0"/>
                <a:ea typeface="Times New Roman" panose="02020603050405020304" pitchFamily="18" charset="0"/>
              </a:rPr>
              <a:t>Hortonworks</a:t>
            </a:r>
          </a:p>
          <a:p>
            <a:pPr algn="ctr"/>
            <a:r>
              <a:rPr lang="ms-MY" altLang="en-US" sz="2000" b="1">
                <a:solidFill>
                  <a:schemeClr val="bg1"/>
                </a:solidFill>
                <a:latin typeface="Segoe UI" panose="020B0502040204020203" pitchFamily="34" charset="0"/>
                <a:ea typeface="Times New Roman" panose="02020603050405020304" pitchFamily="18" charset="0"/>
              </a:rPr>
              <a:t>ODBC driver</a:t>
            </a:r>
            <a:endParaRPr lang="ms-MY" altLang="en-US" sz="2000">
              <a:solidFill>
                <a:schemeClr val="bg1"/>
              </a:solidFill>
              <a:latin typeface="Segoe UI" panose="020B0502040204020203" pitchFamily="34" charset="0"/>
              <a:ea typeface="Times New Roman" panose="02020603050405020304" pitchFamily="18" charset="0"/>
            </a:endParaRPr>
          </a:p>
          <a:p>
            <a:pPr algn="ctr"/>
            <a:r>
              <a:rPr lang="ms-MY" altLang="en-US" sz="2000">
                <a:solidFill>
                  <a:schemeClr val="bg1"/>
                </a:solidFill>
                <a:latin typeface="Segoe UI" panose="020B0502040204020203" pitchFamily="34" charset="0"/>
                <a:ea typeface="Times New Roman" panose="02020603050405020304" pitchFamily="18" charset="0"/>
              </a:rPr>
              <a:t>installed and </a:t>
            </a:r>
          </a:p>
          <a:p>
            <a:pPr algn="ctr"/>
            <a:r>
              <a:rPr lang="ms-MY" altLang="en-US" sz="2000">
                <a:solidFill>
                  <a:schemeClr val="bg1"/>
                </a:solidFill>
                <a:latin typeface="Segoe UI" panose="020B0502040204020203" pitchFamily="34" charset="0"/>
                <a:ea typeface="Times New Roman" panose="02020603050405020304" pitchFamily="18" charset="0"/>
              </a:rPr>
              <a:t>configured</a:t>
            </a:r>
            <a:endParaRPr lang="en-US" altLang="en-US" sz="2000">
              <a:solidFill>
                <a:schemeClr val="bg1"/>
              </a:solidFill>
              <a:latin typeface="Segoe UI" panose="020B0502040204020203" pitchFamily="34" charset="0"/>
              <a:ea typeface="Times New Roman" panose="02020603050405020304" pitchFamily="18" charset="0"/>
            </a:endParaRPr>
          </a:p>
        </p:txBody>
      </p:sp>
      <p:sp>
        <p:nvSpPr>
          <p:cNvPr id="26632" name="AutoShape 9"/>
          <p:cNvSpPr>
            <a:spLocks noChangeArrowheads="1"/>
          </p:cNvSpPr>
          <p:nvPr/>
        </p:nvSpPr>
        <p:spPr bwMode="auto">
          <a:xfrm>
            <a:off x="1730376" y="4840288"/>
            <a:ext cx="2592387" cy="1363662"/>
          </a:xfrm>
          <a:prstGeom prst="hexagon">
            <a:avLst>
              <a:gd name="adj" fmla="val 36384"/>
              <a:gd name="vf" fmla="val 115470"/>
            </a:avLst>
          </a:prstGeom>
          <a:solidFill>
            <a:srgbClr val="008000"/>
          </a:solidFill>
          <a:ln w="1587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sz="2000" b="1" dirty="0">
                <a:solidFill>
                  <a:schemeClr val="bg1"/>
                </a:solidFill>
                <a:latin typeface="Segoe UI" panose="020B0502040204020203" pitchFamily="34" charset="0"/>
                <a:ea typeface="Times New Roman" panose="02020603050405020304" pitchFamily="18" charset="0"/>
              </a:rPr>
              <a:t>Sentiment</a:t>
            </a:r>
            <a:endParaRPr lang="en-US" altLang="en-US" sz="2000" dirty="0">
              <a:solidFill>
                <a:schemeClr val="bg1"/>
              </a:solidFill>
              <a:latin typeface="Segoe UI" panose="020B0502040204020203" pitchFamily="34" charset="0"/>
              <a:ea typeface="Times New Roman" panose="02020603050405020304" pitchFamily="18" charset="0"/>
            </a:endParaRPr>
          </a:p>
          <a:p>
            <a:pPr algn="ctr"/>
            <a:r>
              <a:rPr lang="en-US" altLang="en-US" sz="2000" dirty="0" smtClean="0">
                <a:solidFill>
                  <a:schemeClr val="bg1"/>
                </a:solidFill>
                <a:latin typeface="Segoe UI" panose="020B0502040204020203" pitchFamily="34" charset="0"/>
                <a:ea typeface="Times New Roman" panose="02020603050405020304" pitchFamily="18" charset="0"/>
              </a:rPr>
              <a:t>Data </a:t>
            </a:r>
            <a:r>
              <a:rPr lang="en-US" altLang="en-US" sz="2000" dirty="0">
                <a:solidFill>
                  <a:schemeClr val="bg1"/>
                </a:solidFill>
                <a:latin typeface="Segoe UI" panose="020B0502040204020203" pitchFamily="34" charset="0"/>
                <a:ea typeface="Times New Roman" panose="02020603050405020304" pitchFamily="18" charset="0"/>
              </a:rPr>
              <a:t>files</a:t>
            </a:r>
          </a:p>
          <a:p>
            <a:pPr algn="ctr"/>
            <a:r>
              <a:rPr lang="en-US" altLang="en-US" sz="2000" dirty="0" smtClean="0">
                <a:solidFill>
                  <a:schemeClr val="bg1"/>
                </a:solidFill>
                <a:latin typeface="Segoe UI" panose="020B0502040204020203" pitchFamily="34" charset="0"/>
                <a:ea typeface="Times New Roman" panose="02020603050405020304" pitchFamily="18" charset="0"/>
              </a:rPr>
              <a:t>(USE-CASE)</a:t>
            </a:r>
            <a:endParaRPr lang="en-US" altLang="en-US" sz="2000" dirty="0">
              <a:solidFill>
                <a:schemeClr val="bg1"/>
              </a:solidFill>
              <a:latin typeface="Segoe UI" panose="020B0502040204020203" pitchFamily="34" charset="0"/>
              <a:ea typeface="Times New Roman" panose="02020603050405020304" pitchFamily="18" charset="0"/>
            </a:endParaRPr>
          </a:p>
        </p:txBody>
      </p:sp>
      <p:sp>
        <p:nvSpPr>
          <p:cNvPr id="26633" name="AutoShape 10"/>
          <p:cNvSpPr>
            <a:spLocks noChangeArrowheads="1"/>
          </p:cNvSpPr>
          <p:nvPr/>
        </p:nvSpPr>
        <p:spPr bwMode="auto">
          <a:xfrm>
            <a:off x="1617662" y="2963864"/>
            <a:ext cx="2520950" cy="1393825"/>
          </a:xfrm>
          <a:prstGeom prst="hexagon">
            <a:avLst>
              <a:gd name="adj" fmla="val 36382"/>
              <a:gd name="vf" fmla="val 115470"/>
            </a:avLst>
          </a:prstGeom>
          <a:solidFill>
            <a:srgbClr val="008000"/>
          </a:solidFill>
          <a:ln w="1587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ms-MY" altLang="en-US" sz="2000" b="1">
                <a:solidFill>
                  <a:schemeClr val="bg1"/>
                </a:solidFill>
                <a:latin typeface="Segoe UI" panose="020B0502040204020203" pitchFamily="34" charset="0"/>
                <a:ea typeface="Times New Roman" panose="02020603050405020304" pitchFamily="18" charset="0"/>
              </a:rPr>
              <a:t>Administrative</a:t>
            </a:r>
            <a:endParaRPr lang="ms-MY" altLang="en-US" sz="2000">
              <a:solidFill>
                <a:schemeClr val="bg1"/>
              </a:solidFill>
              <a:latin typeface="Segoe UI" panose="020B0502040204020203" pitchFamily="34" charset="0"/>
              <a:ea typeface="Times New Roman" panose="02020603050405020304" pitchFamily="18" charset="0"/>
            </a:endParaRPr>
          </a:p>
          <a:p>
            <a:pPr algn="ctr"/>
            <a:r>
              <a:rPr lang="ms-MY" altLang="en-US" sz="2000">
                <a:solidFill>
                  <a:schemeClr val="bg1"/>
                </a:solidFill>
                <a:latin typeface="Segoe UI" panose="020B0502040204020203" pitchFamily="34" charset="0"/>
                <a:ea typeface="Times New Roman" panose="02020603050405020304" pitchFamily="18" charset="0"/>
              </a:rPr>
              <a:t>priviledges to run</a:t>
            </a:r>
          </a:p>
          <a:p>
            <a:pPr algn="ctr"/>
            <a:r>
              <a:rPr lang="ms-MY" altLang="en-US" sz="2000">
                <a:solidFill>
                  <a:schemeClr val="bg1"/>
                </a:solidFill>
                <a:latin typeface="Segoe UI" panose="020B0502040204020203" pitchFamily="34" charset="0"/>
                <a:ea typeface="Times New Roman" panose="02020603050405020304" pitchFamily="18" charset="0"/>
              </a:rPr>
              <a:t>tools</a:t>
            </a:r>
            <a:endParaRPr lang="en-US" altLang="en-US" sz="2000">
              <a:solidFill>
                <a:schemeClr val="bg1"/>
              </a:solidFill>
              <a:latin typeface="Segoe UI" panose="020B0502040204020203" pitchFamily="34" charset="0"/>
              <a:ea typeface="Times New Roman" panose="02020603050405020304" pitchFamily="18" charset="0"/>
            </a:endParaRPr>
          </a:p>
        </p:txBody>
      </p:sp>
      <p:sp>
        <p:nvSpPr>
          <p:cNvPr id="26634" name="AutoShape 11"/>
          <p:cNvSpPr>
            <a:spLocks noChangeArrowheads="1"/>
          </p:cNvSpPr>
          <p:nvPr/>
        </p:nvSpPr>
        <p:spPr bwMode="auto">
          <a:xfrm>
            <a:off x="7691437" y="2727326"/>
            <a:ext cx="2903538" cy="1501775"/>
          </a:xfrm>
          <a:prstGeom prst="hexagon">
            <a:avLst>
              <a:gd name="adj" fmla="val 36386"/>
              <a:gd name="vf" fmla="val 115470"/>
            </a:avLst>
          </a:prstGeom>
          <a:solidFill>
            <a:srgbClr val="008000"/>
          </a:solidFill>
          <a:ln w="1587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ms-MY" altLang="en-US" sz="2000">
                <a:solidFill>
                  <a:schemeClr val="bg1"/>
                </a:solidFill>
                <a:latin typeface="Segoe UI" panose="020B0502040204020203" pitchFamily="34" charset="0"/>
                <a:ea typeface="Times New Roman" panose="02020603050405020304" pitchFamily="18" charset="0"/>
              </a:rPr>
              <a:t>Hortonworks</a:t>
            </a:r>
            <a:endParaRPr lang="ms-MY" altLang="en-US" sz="2000" b="1">
              <a:solidFill>
                <a:schemeClr val="bg1"/>
              </a:solidFill>
              <a:latin typeface="Segoe UI" panose="020B0502040204020203" pitchFamily="34" charset="0"/>
              <a:ea typeface="Times New Roman" panose="02020603050405020304" pitchFamily="18" charset="0"/>
            </a:endParaRPr>
          </a:p>
          <a:p>
            <a:pPr algn="ctr"/>
            <a:r>
              <a:rPr lang="ms-MY" altLang="en-US" sz="2000" b="1">
                <a:solidFill>
                  <a:schemeClr val="bg1"/>
                </a:solidFill>
                <a:latin typeface="Segoe UI" panose="020B0502040204020203" pitchFamily="34" charset="0"/>
                <a:ea typeface="Times New Roman" panose="02020603050405020304" pitchFamily="18" charset="0"/>
              </a:rPr>
              <a:t>NameNode</a:t>
            </a:r>
          </a:p>
          <a:p>
            <a:pPr algn="ctr"/>
            <a:r>
              <a:rPr lang="ms-MY" altLang="en-US" sz="2000">
                <a:solidFill>
                  <a:schemeClr val="bg1"/>
                </a:solidFill>
                <a:latin typeface="Segoe UI" panose="020B0502040204020203" pitchFamily="34" charset="0"/>
                <a:ea typeface="Times New Roman" panose="02020603050405020304" pitchFamily="18" charset="0"/>
              </a:rPr>
              <a:t>installed and running</a:t>
            </a:r>
          </a:p>
          <a:p>
            <a:pPr algn="ctr"/>
            <a:r>
              <a:rPr lang="ms-MY" altLang="en-US" sz="2000">
                <a:solidFill>
                  <a:schemeClr val="bg1"/>
                </a:solidFill>
                <a:latin typeface="Segoe UI" panose="020B0502040204020203" pitchFamily="34" charset="0"/>
                <a:ea typeface="Times New Roman" panose="02020603050405020304" pitchFamily="18" charset="0"/>
              </a:rPr>
              <a:t>(Ambari)</a:t>
            </a:r>
            <a:endParaRPr lang="en-US" altLang="en-US" sz="2000">
              <a:solidFill>
                <a:schemeClr val="bg1"/>
              </a:solidFill>
              <a:latin typeface="Segoe UI" panose="020B0502040204020203" pitchFamily="34" charset="0"/>
              <a:ea typeface="Times New Roman" panose="02020603050405020304" pitchFamily="18" charset="0"/>
            </a:endParaRPr>
          </a:p>
        </p:txBody>
      </p:sp>
      <p:sp>
        <p:nvSpPr>
          <p:cNvPr id="46" name="AutoShape 12"/>
          <p:cNvSpPr>
            <a:spLocks noChangeArrowheads="1"/>
          </p:cNvSpPr>
          <p:nvPr/>
        </p:nvSpPr>
        <p:spPr bwMode="auto">
          <a:xfrm>
            <a:off x="4606926" y="3367089"/>
            <a:ext cx="2663825" cy="1673225"/>
          </a:xfrm>
          <a:prstGeom prst="hexagon">
            <a:avLst>
              <a:gd name="adj" fmla="val 28892"/>
              <a:gd name="vf" fmla="val 115470"/>
            </a:avLst>
          </a:prstGeom>
          <a:gradFill rotWithShape="1">
            <a:gsLst>
              <a:gs pos="0">
                <a:schemeClr val="accent1"/>
              </a:gs>
              <a:gs pos="100000">
                <a:srgbClr val="002E4D"/>
              </a:gs>
            </a:gsLst>
            <a:lin ang="0" scaled="1"/>
          </a:gradFill>
          <a:ln w="9525">
            <a:miter lim="800000"/>
            <a:headEnd/>
            <a:tailEnd/>
          </a:ln>
          <a:effectLst/>
          <a:scene3d>
            <a:camera prst="legacyPerspectiveFront">
              <a:rot lat="1500000" lon="1500000" rev="0"/>
            </a:camera>
            <a:lightRig rig="legacyFlat2" dir="t"/>
          </a:scene3d>
          <a:sp3d extrusionH="887400" prstMaterial="legacyPlastic">
            <a:bevelT w="13500" h="13500" prst="angle"/>
            <a:bevelB w="13500" h="13500" prst="angle"/>
            <a:extrusionClr>
              <a:schemeClr val="accent1"/>
            </a:extrusionClr>
            <a:contourClr>
              <a:schemeClr val="accent1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algn="ctr">
              <a:defRPr/>
            </a:pPr>
            <a:endParaRPr lang="en-MY" sz="2400" b="1" dirty="0">
              <a:solidFill>
                <a:srgbClr val="FFFF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6636" name="AutoShape 10"/>
          <p:cNvSpPr>
            <a:spLocks noChangeArrowheads="1"/>
          </p:cNvSpPr>
          <p:nvPr/>
        </p:nvSpPr>
        <p:spPr bwMode="auto">
          <a:xfrm>
            <a:off x="4265613" y="5627689"/>
            <a:ext cx="3636964" cy="1106487"/>
          </a:xfrm>
          <a:prstGeom prst="hexagon">
            <a:avLst>
              <a:gd name="adj" fmla="val 36389"/>
              <a:gd name="vf" fmla="val 115470"/>
            </a:avLst>
          </a:prstGeom>
          <a:solidFill>
            <a:srgbClr val="008000"/>
          </a:solidFill>
          <a:ln w="1587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ms-MY" altLang="en-US" sz="2000" b="1" dirty="0">
                <a:solidFill>
                  <a:schemeClr val="bg1"/>
                </a:solidFill>
                <a:latin typeface="Segoe UI" panose="020B0502040204020203" pitchFamily="34" charset="0"/>
                <a:ea typeface="Times New Roman" panose="02020603050405020304" pitchFamily="18" charset="0"/>
              </a:rPr>
              <a:t>MS Excel 2013 ProPlus</a:t>
            </a:r>
            <a:r>
              <a:rPr lang="ms-MY" altLang="en-US" sz="2000" dirty="0">
                <a:solidFill>
                  <a:schemeClr val="bg1"/>
                </a:solidFill>
                <a:latin typeface="Segoe UI" panose="020B0502040204020203" pitchFamily="34" charset="0"/>
                <a:ea typeface="Times New Roman" panose="02020603050405020304" pitchFamily="18" charset="0"/>
              </a:rPr>
              <a:t> or</a:t>
            </a:r>
          </a:p>
          <a:p>
            <a:pPr algn="ctr"/>
            <a:r>
              <a:rPr lang="ms-MY" altLang="en-US" sz="2000" b="1" dirty="0">
                <a:solidFill>
                  <a:schemeClr val="bg1"/>
                </a:solidFill>
                <a:latin typeface="Segoe UI" panose="020B0502040204020203" pitchFamily="34" charset="0"/>
                <a:ea typeface="Times New Roman" panose="02020603050405020304" pitchFamily="18" charset="0"/>
              </a:rPr>
              <a:t>SAS, Tableau or</a:t>
            </a:r>
          </a:p>
          <a:p>
            <a:pPr algn="ctr"/>
            <a:r>
              <a:rPr lang="ms-MY" altLang="en-US" sz="2000" b="1" dirty="0">
                <a:solidFill>
                  <a:schemeClr val="bg1"/>
                </a:solidFill>
                <a:latin typeface="Segoe UI" panose="020B0502040204020203" pitchFamily="34" charset="0"/>
                <a:ea typeface="Times New Roman" panose="02020603050405020304" pitchFamily="18" charset="0"/>
              </a:rPr>
              <a:t> any visualize tool</a:t>
            </a:r>
            <a:endParaRPr lang="ms-MY" altLang="en-US" sz="2000" dirty="0">
              <a:solidFill>
                <a:schemeClr val="bg1"/>
              </a:solidFill>
              <a:latin typeface="Segoe UI" panose="020B0502040204020203" pitchFamily="34" charset="0"/>
              <a:ea typeface="Times New Roman" panose="02020603050405020304" pitchFamily="18" charset="0"/>
            </a:endParaRPr>
          </a:p>
        </p:txBody>
      </p:sp>
      <p:sp>
        <p:nvSpPr>
          <p:cNvPr id="17422" name="Line 7"/>
          <p:cNvSpPr>
            <a:spLocks noChangeShapeType="1"/>
          </p:cNvSpPr>
          <p:nvPr/>
        </p:nvSpPr>
        <p:spPr bwMode="auto">
          <a:xfrm flipV="1">
            <a:off x="6189662" y="5013326"/>
            <a:ext cx="46038" cy="633413"/>
          </a:xfrm>
          <a:prstGeom prst="line">
            <a:avLst/>
          </a:prstGeom>
          <a:noFill/>
          <a:ln w="25400" cap="rnd">
            <a:solidFill>
              <a:schemeClr val="tx2"/>
            </a:solidFill>
            <a:prstDash val="sysDot"/>
            <a:round/>
            <a:headE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Verdana" charset="0"/>
              <a:ea typeface="ＭＳ Ｐゴシック" charset="0"/>
            </a:endParaRPr>
          </a:p>
        </p:txBody>
      </p:sp>
      <p:sp>
        <p:nvSpPr>
          <p:cNvPr id="17423" name="Line 6"/>
          <p:cNvSpPr>
            <a:spLocks noChangeShapeType="1"/>
          </p:cNvSpPr>
          <p:nvPr/>
        </p:nvSpPr>
        <p:spPr bwMode="auto">
          <a:xfrm flipH="1">
            <a:off x="6602412" y="2233613"/>
            <a:ext cx="668338" cy="933450"/>
          </a:xfrm>
          <a:prstGeom prst="line">
            <a:avLst/>
          </a:prstGeom>
          <a:noFill/>
          <a:ln w="25400" cap="rnd">
            <a:solidFill>
              <a:schemeClr val="tx2"/>
            </a:solidFill>
            <a:prstDash val="sysDot"/>
            <a:round/>
            <a:headE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Verdana" charset="0"/>
              <a:ea typeface="ＭＳ Ｐゴシック" charset="0"/>
            </a:endParaRPr>
          </a:p>
        </p:txBody>
      </p:sp>
      <p:sp>
        <p:nvSpPr>
          <p:cNvPr id="17424" name="Line 6"/>
          <p:cNvSpPr>
            <a:spLocks noChangeShapeType="1"/>
          </p:cNvSpPr>
          <p:nvPr/>
        </p:nvSpPr>
        <p:spPr bwMode="auto">
          <a:xfrm>
            <a:off x="4592638" y="2454275"/>
            <a:ext cx="709613" cy="712788"/>
          </a:xfrm>
          <a:prstGeom prst="line">
            <a:avLst/>
          </a:prstGeom>
          <a:noFill/>
          <a:ln w="25400" cap="rnd">
            <a:solidFill>
              <a:schemeClr val="tx2"/>
            </a:solidFill>
            <a:prstDash val="sysDot"/>
            <a:round/>
            <a:headE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Verdana" charset="0"/>
              <a:ea typeface="ＭＳ Ｐゴシック" charset="0"/>
            </a:endParaRPr>
          </a:p>
        </p:txBody>
      </p:sp>
      <p:sp>
        <p:nvSpPr>
          <p:cNvPr id="26640" name="AutoShape 10"/>
          <p:cNvSpPr>
            <a:spLocks noChangeArrowheads="1"/>
          </p:cNvSpPr>
          <p:nvPr/>
        </p:nvSpPr>
        <p:spPr bwMode="auto">
          <a:xfrm>
            <a:off x="5387975" y="1000126"/>
            <a:ext cx="4667250" cy="1349375"/>
          </a:xfrm>
          <a:prstGeom prst="hexagon">
            <a:avLst>
              <a:gd name="adj" fmla="val 36366"/>
              <a:gd name="vf" fmla="val 115470"/>
            </a:avLst>
          </a:prstGeom>
          <a:solidFill>
            <a:srgbClr val="008000"/>
          </a:solidFill>
          <a:ln w="1587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ms-MY" altLang="en-US" sz="2000">
                <a:solidFill>
                  <a:schemeClr val="bg1"/>
                </a:solidFill>
                <a:latin typeface="Segoe UI" panose="020B0502040204020203" pitchFamily="34" charset="0"/>
                <a:ea typeface="Times New Roman" panose="02020603050405020304" pitchFamily="18" charset="0"/>
              </a:rPr>
              <a:t>Data Node</a:t>
            </a:r>
          </a:p>
          <a:p>
            <a:pPr algn="ctr"/>
            <a:r>
              <a:rPr lang="ms-MY" altLang="en-US" sz="2000">
                <a:solidFill>
                  <a:schemeClr val="bg1"/>
                </a:solidFill>
                <a:latin typeface="Segoe UI" panose="020B0502040204020203" pitchFamily="34" charset="0"/>
                <a:ea typeface="Times New Roman" panose="02020603050405020304" pitchFamily="18" charset="0"/>
              </a:rPr>
              <a:t>installed and running</a:t>
            </a:r>
          </a:p>
          <a:p>
            <a:pPr algn="ctr"/>
            <a:r>
              <a:rPr lang="ms-MY" altLang="en-US" sz="2000">
                <a:solidFill>
                  <a:schemeClr val="bg1"/>
                </a:solidFill>
                <a:latin typeface="Segoe UI" panose="020B0502040204020203" pitchFamily="34" charset="0"/>
                <a:ea typeface="Times New Roman" panose="02020603050405020304" pitchFamily="18" charset="0"/>
              </a:rPr>
              <a:t>(Hadoop and Apache Components)</a:t>
            </a:r>
            <a:endParaRPr lang="en-US" altLang="en-US" sz="2000">
              <a:solidFill>
                <a:schemeClr val="bg1"/>
              </a:solidFill>
              <a:latin typeface="Segoe UI" panose="020B0502040204020203" pitchFamily="34" charset="0"/>
              <a:ea typeface="Times New Roman" panose="02020603050405020304" pitchFamily="18" charset="0"/>
            </a:endParaRPr>
          </a:p>
        </p:txBody>
      </p:sp>
      <p:sp>
        <p:nvSpPr>
          <p:cNvPr id="26641" name="AutoShape 10"/>
          <p:cNvSpPr>
            <a:spLocks noChangeArrowheads="1"/>
          </p:cNvSpPr>
          <p:nvPr/>
        </p:nvSpPr>
        <p:spPr bwMode="auto">
          <a:xfrm>
            <a:off x="2493962" y="1295401"/>
            <a:ext cx="2520950" cy="1209675"/>
          </a:xfrm>
          <a:prstGeom prst="hexagon">
            <a:avLst>
              <a:gd name="adj" fmla="val 36383"/>
              <a:gd name="vf" fmla="val 115470"/>
            </a:avLst>
          </a:prstGeom>
          <a:solidFill>
            <a:srgbClr val="008000"/>
          </a:solidFill>
          <a:ln w="1587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ms-MY" altLang="en-US" sz="2000">
                <a:solidFill>
                  <a:schemeClr val="bg1"/>
                </a:solidFill>
                <a:latin typeface="Segoe UI" panose="020B0502040204020203" pitchFamily="34" charset="0"/>
                <a:ea typeface="Times New Roman" panose="02020603050405020304" pitchFamily="18" charset="0"/>
              </a:rPr>
              <a:t>A web browser</a:t>
            </a:r>
          </a:p>
          <a:p>
            <a:pPr algn="ctr"/>
            <a:r>
              <a:rPr lang="ms-MY" altLang="en-US" sz="2000">
                <a:solidFill>
                  <a:schemeClr val="bg1"/>
                </a:solidFill>
                <a:latin typeface="Segoe UI" panose="020B0502040204020203" pitchFamily="34" charset="0"/>
                <a:ea typeface="Times New Roman" panose="02020603050405020304" pitchFamily="18" charset="0"/>
              </a:rPr>
              <a:t>with an Internet</a:t>
            </a:r>
          </a:p>
          <a:p>
            <a:pPr algn="ctr"/>
            <a:r>
              <a:rPr lang="ms-MY" altLang="en-US" sz="2000">
                <a:solidFill>
                  <a:schemeClr val="bg1"/>
                </a:solidFill>
                <a:latin typeface="Segoe UI" panose="020B0502040204020203" pitchFamily="34" charset="0"/>
                <a:ea typeface="Times New Roman" panose="02020603050405020304" pitchFamily="18" charset="0"/>
              </a:rPr>
              <a:t>connection</a:t>
            </a:r>
            <a:endParaRPr lang="en-US" altLang="en-US" sz="2000">
              <a:solidFill>
                <a:schemeClr val="bg1"/>
              </a:solidFill>
              <a:latin typeface="Segoe UI" panose="020B0502040204020203" pitchFamily="34" charset="0"/>
              <a:ea typeface="Times New Roman" panose="02020603050405020304" pitchFamily="18" charset="0"/>
            </a:endParaRPr>
          </a:p>
        </p:txBody>
      </p:sp>
      <p:sp>
        <p:nvSpPr>
          <p:cNvPr id="26642" name="Rectangle 2"/>
          <p:cNvSpPr>
            <a:spLocks noChangeArrowheads="1"/>
          </p:cNvSpPr>
          <p:nvPr/>
        </p:nvSpPr>
        <p:spPr bwMode="auto">
          <a:xfrm>
            <a:off x="4572001" y="3538539"/>
            <a:ext cx="2865437" cy="954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2800" b="1">
                <a:solidFill>
                  <a:srgbClr val="FFFF00"/>
                </a:solidFill>
                <a:latin typeface="Segoe UI Black" panose="020B0A02040204020203" pitchFamily="34" charset="0"/>
              </a:rPr>
              <a:t>Big Data</a:t>
            </a:r>
          </a:p>
          <a:p>
            <a:pPr algn="ctr" eaLnBrk="1" hangingPunct="1"/>
            <a:r>
              <a:rPr lang="en-US" altLang="en-US" sz="2800" b="1">
                <a:solidFill>
                  <a:srgbClr val="FFFF00"/>
                </a:solidFill>
                <a:latin typeface="Segoe UI Black" panose="020B0A02040204020203" pitchFamily="34" charset="0"/>
              </a:rPr>
              <a:t>Environment</a:t>
            </a:r>
          </a:p>
        </p:txBody>
      </p:sp>
    </p:spTree>
    <p:extLst>
      <p:ext uri="{BB962C8B-B14F-4D97-AF65-F5344CB8AC3E}">
        <p14:creationId xmlns:p14="http://schemas.microsoft.com/office/powerpoint/2010/main" val="915870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6"/>
          <p:cNvSpPr>
            <a:spLocks noGrp="1" noChangeArrowheads="1"/>
          </p:cNvSpPr>
          <p:nvPr>
            <p:ph type="title"/>
          </p:nvPr>
        </p:nvSpPr>
        <p:spPr>
          <a:xfrm>
            <a:off x="1846262" y="0"/>
            <a:ext cx="8820150" cy="838200"/>
          </a:xfrm>
        </p:spPr>
        <p:txBody>
          <a:bodyPr>
            <a:normAutofit fontScale="90000"/>
          </a:bodyPr>
          <a:lstStyle/>
          <a:p>
            <a:pPr algn="ctr" eaLnBrk="1" hangingPunct="1">
              <a:defRPr/>
            </a:pPr>
            <a:r>
              <a:rPr lang="en-US" dirty="0">
                <a:latin typeface="Rockwell Extra Bold" charset="0"/>
              </a:rPr>
              <a:t>USE-CASE (Customer segmentation)</a:t>
            </a:r>
          </a:p>
        </p:txBody>
      </p:sp>
      <p:grpSp>
        <p:nvGrpSpPr>
          <p:cNvPr id="23" name="Group 30"/>
          <p:cNvGrpSpPr>
            <a:grpSpLocks/>
          </p:cNvGrpSpPr>
          <p:nvPr/>
        </p:nvGrpSpPr>
        <p:grpSpPr bwMode="auto">
          <a:xfrm>
            <a:off x="5662613" y="2781301"/>
            <a:ext cx="4824413" cy="3959349"/>
            <a:chOff x="0" y="-10942"/>
            <a:chExt cx="1684800" cy="2697437"/>
          </a:xfrm>
        </p:grpSpPr>
        <p:sp>
          <p:nvSpPr>
            <p:cNvPr id="28697" name="矩形 42"/>
            <p:cNvSpPr>
              <a:spLocks noChangeArrowheads="1"/>
            </p:cNvSpPr>
            <p:nvPr/>
          </p:nvSpPr>
          <p:spPr bwMode="auto">
            <a:xfrm>
              <a:off x="0" y="-10942"/>
              <a:ext cx="1684800" cy="2697437"/>
            </a:xfrm>
            <a:prstGeom prst="rect">
              <a:avLst/>
            </a:prstGeom>
            <a:solidFill>
              <a:srgbClr val="7F7F7F">
                <a:alpha val="9804"/>
              </a:srgbClr>
            </a:solidFill>
            <a:ln w="12700">
              <a:solidFill>
                <a:srgbClr val="7F7F7F">
                  <a:alpha val="52940"/>
                </a:srgbClr>
              </a:solidFill>
              <a:miter lim="800000"/>
              <a:headEnd/>
              <a:tailEnd/>
            </a:ln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endParaRPr lang="zh-CN" altLang="en-US" sz="1800">
                <a:solidFill>
                  <a:schemeClr val="accent1"/>
                </a:solidFill>
                <a:latin typeface="Calibri" panose="020F0502020204030204" pitchFamily="34" charset="0"/>
                <a:ea typeface="SimSun" panose="02010600030101010101" pitchFamily="2" charset="-122"/>
              </a:endParaRPr>
            </a:p>
          </p:txBody>
        </p:sp>
        <p:sp>
          <p:nvSpPr>
            <p:cNvPr id="28698" name="TextBox 146"/>
            <p:cNvSpPr txBox="1">
              <a:spLocks noChangeArrowheads="1"/>
            </p:cNvSpPr>
            <p:nvPr/>
          </p:nvSpPr>
          <p:spPr bwMode="auto">
            <a:xfrm>
              <a:off x="31758" y="498241"/>
              <a:ext cx="1607161" cy="21387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 algn="just"/>
              <a:r>
                <a:rPr lang="ms-MY" altLang="en-US" sz="1800">
                  <a:solidFill>
                    <a:schemeClr val="accent1"/>
                  </a:solidFill>
                  <a:latin typeface="Segoe UI" panose="020B0502040204020203" pitchFamily="34" charset="0"/>
                  <a:ea typeface="SimSun" panose="02010600030101010101" pitchFamily="2" charset="-122"/>
                </a:rPr>
                <a:t>Step 1: Download and Extract the Sentiment Tutorial Files</a:t>
              </a:r>
              <a:endParaRPr lang="en-US" altLang="en-US" sz="1800">
                <a:solidFill>
                  <a:schemeClr val="accent1"/>
                </a:solidFill>
                <a:latin typeface="Segoe UI" panose="020B0502040204020203" pitchFamily="34" charset="0"/>
                <a:ea typeface="SimSun" panose="02010600030101010101" pitchFamily="2" charset="-122"/>
              </a:endParaRPr>
            </a:p>
            <a:p>
              <a:pPr algn="just"/>
              <a:r>
                <a:rPr lang="ms-MY" altLang="en-US" sz="1800">
                  <a:solidFill>
                    <a:schemeClr val="accent1"/>
                  </a:solidFill>
                  <a:latin typeface="Segoe UI" panose="020B0502040204020203" pitchFamily="34" charset="0"/>
                  <a:ea typeface="SimSun" panose="02010600030101010101" pitchFamily="2" charset="-122"/>
                </a:rPr>
                <a:t>Step 2: Load Twitter Data into the Hortonworks Sandbox</a:t>
              </a:r>
              <a:endParaRPr lang="en-US" altLang="en-US" sz="1800">
                <a:solidFill>
                  <a:schemeClr val="accent1"/>
                </a:solidFill>
                <a:latin typeface="Segoe UI" panose="020B0502040204020203" pitchFamily="34" charset="0"/>
                <a:ea typeface="SimSun" panose="02010600030101010101" pitchFamily="2" charset="-122"/>
              </a:endParaRPr>
            </a:p>
            <a:p>
              <a:pPr algn="just"/>
              <a:r>
                <a:rPr lang="ms-MY" altLang="en-US" sz="1800">
                  <a:solidFill>
                    <a:schemeClr val="accent1"/>
                  </a:solidFill>
                  <a:latin typeface="Segoe UI" panose="020B0502040204020203" pitchFamily="34" charset="0"/>
                  <a:ea typeface="SimSun" panose="02010600030101010101" pitchFamily="2" charset="-122"/>
                </a:rPr>
                <a:t>Step 3: Copy a Hive Script to the Sandbox</a:t>
              </a:r>
              <a:endParaRPr lang="en-US" altLang="en-US" sz="1800">
                <a:solidFill>
                  <a:schemeClr val="accent1"/>
                </a:solidFill>
                <a:latin typeface="Segoe UI" panose="020B0502040204020203" pitchFamily="34" charset="0"/>
                <a:ea typeface="SimSun" panose="02010600030101010101" pitchFamily="2" charset="-122"/>
              </a:endParaRPr>
            </a:p>
            <a:p>
              <a:pPr algn="just"/>
              <a:r>
                <a:rPr lang="ms-MY" altLang="en-US" sz="1800">
                  <a:solidFill>
                    <a:schemeClr val="accent1"/>
                  </a:solidFill>
                  <a:latin typeface="Segoe UI" panose="020B0502040204020203" pitchFamily="34" charset="0"/>
                  <a:ea typeface="SimSun" panose="02010600030101010101" pitchFamily="2" charset="-122"/>
                </a:rPr>
                <a:t>Step 4: Run the Hive Script to Refine the Raw Data</a:t>
              </a:r>
              <a:endParaRPr lang="en-US" altLang="en-US" sz="1800">
                <a:solidFill>
                  <a:schemeClr val="accent1"/>
                </a:solidFill>
                <a:latin typeface="Segoe UI" panose="020B0502040204020203" pitchFamily="34" charset="0"/>
                <a:ea typeface="SimSun" panose="02010600030101010101" pitchFamily="2" charset="-122"/>
              </a:endParaRPr>
            </a:p>
            <a:p>
              <a:pPr algn="just"/>
              <a:r>
                <a:rPr lang="ms-MY" altLang="en-US" sz="1800">
                  <a:solidFill>
                    <a:schemeClr val="accent1"/>
                  </a:solidFill>
                  <a:latin typeface="Segoe UI" panose="020B0502040204020203" pitchFamily="34" charset="0"/>
                  <a:ea typeface="SimSun" panose="02010600030101010101" pitchFamily="2" charset="-122"/>
                </a:rPr>
                <a:t>Step 5: Access the Refined Sentiment Data with Excel</a:t>
              </a:r>
              <a:endParaRPr lang="en-US" altLang="en-US" sz="1800">
                <a:solidFill>
                  <a:schemeClr val="accent1"/>
                </a:solidFill>
                <a:latin typeface="Segoe UI" panose="020B0502040204020203" pitchFamily="34" charset="0"/>
                <a:ea typeface="SimSun" panose="02010600030101010101" pitchFamily="2" charset="-122"/>
              </a:endParaRPr>
            </a:p>
            <a:p>
              <a:pPr algn="just"/>
              <a:r>
                <a:rPr lang="ms-MY" altLang="en-US" sz="1800">
                  <a:solidFill>
                    <a:schemeClr val="accent1"/>
                  </a:solidFill>
                  <a:latin typeface="Segoe UI" panose="020B0502040204020203" pitchFamily="34" charset="0"/>
                  <a:ea typeface="SimSun" panose="02010600030101010101" pitchFamily="2" charset="-122"/>
                </a:rPr>
                <a:t>Step 6: Visualize the Sentiment Data Using Excel Power View</a:t>
              </a:r>
            </a:p>
          </p:txBody>
        </p:sp>
        <p:cxnSp>
          <p:nvCxnSpPr>
            <p:cNvPr id="28699" name="直接连接符 73"/>
            <p:cNvCxnSpPr>
              <a:cxnSpLocks noChangeShapeType="1"/>
            </p:cNvCxnSpPr>
            <p:nvPr/>
          </p:nvCxnSpPr>
          <p:spPr bwMode="auto">
            <a:xfrm>
              <a:off x="65105" y="471921"/>
              <a:ext cx="1554590" cy="0"/>
            </a:xfrm>
            <a:prstGeom prst="line">
              <a:avLst/>
            </a:prstGeom>
            <a:noFill/>
            <a:ln w="19050">
              <a:solidFill>
                <a:srgbClr val="7F7F7F"/>
              </a:solidFill>
              <a:prstDash val="sys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8700" name="TextBox 146"/>
            <p:cNvSpPr txBox="1">
              <a:spLocks noChangeArrowheads="1"/>
            </p:cNvSpPr>
            <p:nvPr/>
          </p:nvSpPr>
          <p:spPr bwMode="auto">
            <a:xfrm>
              <a:off x="31759" y="-10942"/>
              <a:ext cx="1621283" cy="4940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ms-MY" altLang="en-US" sz="2000" b="1">
                  <a:solidFill>
                    <a:schemeClr val="accent1"/>
                  </a:solidFill>
                  <a:latin typeface="Segoe UI" panose="020B0502040204020203" pitchFamily="34" charset="0"/>
                  <a:ea typeface="SimSun" panose="02010600030101010101" pitchFamily="2" charset="-122"/>
                </a:rPr>
                <a:t>Sample </a:t>
              </a:r>
              <a:r>
                <a:rPr lang="en-US" altLang="en-US" sz="2000" b="1">
                  <a:solidFill>
                    <a:schemeClr val="accent1"/>
                  </a:solidFill>
                  <a:latin typeface="Segoe UI" panose="020B0502040204020203" pitchFamily="34" charset="0"/>
                  <a:ea typeface="SimSun" panose="02010600030101010101" pitchFamily="2" charset="-122"/>
                </a:rPr>
                <a:t>2: Analyzing Social Media and Customer Sentiment</a:t>
              </a:r>
              <a:endParaRPr lang="en-US" altLang="en-US" sz="1800">
                <a:solidFill>
                  <a:schemeClr val="accent1"/>
                </a:solidFill>
                <a:latin typeface="Segoe UI" panose="020B0502040204020203" pitchFamily="34" charset="0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28" name="Group 30"/>
          <p:cNvGrpSpPr>
            <a:grpSpLocks/>
          </p:cNvGrpSpPr>
          <p:nvPr/>
        </p:nvGrpSpPr>
        <p:grpSpPr bwMode="auto">
          <a:xfrm>
            <a:off x="1846262" y="2768601"/>
            <a:ext cx="3816350" cy="3971925"/>
            <a:chOff x="0" y="-8197"/>
            <a:chExt cx="1684800" cy="2438197"/>
          </a:xfrm>
        </p:grpSpPr>
        <p:sp>
          <p:nvSpPr>
            <p:cNvPr id="28693" name="矩形 42"/>
            <p:cNvSpPr>
              <a:spLocks noChangeArrowheads="1"/>
            </p:cNvSpPr>
            <p:nvPr/>
          </p:nvSpPr>
          <p:spPr bwMode="auto">
            <a:xfrm>
              <a:off x="0" y="0"/>
              <a:ext cx="1684800" cy="2430000"/>
            </a:xfrm>
            <a:prstGeom prst="rect">
              <a:avLst/>
            </a:prstGeom>
            <a:solidFill>
              <a:srgbClr val="7F7F7F">
                <a:alpha val="9804"/>
              </a:srgbClr>
            </a:solidFill>
            <a:ln w="12700">
              <a:solidFill>
                <a:srgbClr val="7F7F7F">
                  <a:alpha val="52940"/>
                </a:srgbClr>
              </a:solidFill>
              <a:miter lim="800000"/>
              <a:headEnd/>
              <a:tailEnd/>
            </a:ln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endParaRPr lang="zh-CN" altLang="en-US" sz="1800">
                <a:solidFill>
                  <a:schemeClr val="accent1"/>
                </a:solidFill>
                <a:latin typeface="Calibri" panose="020F0502020204030204" pitchFamily="34" charset="0"/>
                <a:ea typeface="SimSun" panose="02010600030101010101" pitchFamily="2" charset="-122"/>
              </a:endParaRPr>
            </a:p>
          </p:txBody>
        </p:sp>
        <p:sp>
          <p:nvSpPr>
            <p:cNvPr id="28694" name="TextBox 146"/>
            <p:cNvSpPr txBox="1">
              <a:spLocks noChangeArrowheads="1"/>
            </p:cNvSpPr>
            <p:nvPr/>
          </p:nvSpPr>
          <p:spPr bwMode="auto">
            <a:xfrm>
              <a:off x="22231" y="600298"/>
              <a:ext cx="1621283" cy="14169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 algn="just"/>
              <a:r>
                <a:rPr lang="ms-MY" altLang="en-US" sz="1800">
                  <a:solidFill>
                    <a:schemeClr val="accent1"/>
                  </a:solidFill>
                  <a:latin typeface="Segoe UI" panose="020B0502040204020203" pitchFamily="34" charset="0"/>
                  <a:ea typeface="SimSun" panose="02010600030101010101" pitchFamily="2" charset="-122"/>
                </a:rPr>
                <a:t>Step 1: View and Refine the Website Clickstream Data in Hortonworks</a:t>
              </a:r>
              <a:endParaRPr lang="en-US" altLang="en-US" sz="1800">
                <a:solidFill>
                  <a:schemeClr val="accent1"/>
                </a:solidFill>
                <a:latin typeface="Segoe UI" panose="020B0502040204020203" pitchFamily="34" charset="0"/>
                <a:ea typeface="SimSun" panose="02010600030101010101" pitchFamily="2" charset="-122"/>
              </a:endParaRPr>
            </a:p>
            <a:p>
              <a:pPr algn="just"/>
              <a:r>
                <a:rPr lang="ms-MY" altLang="en-US" sz="1800">
                  <a:solidFill>
                    <a:schemeClr val="accent1"/>
                  </a:solidFill>
                  <a:latin typeface="Segoe UI" panose="020B0502040204020203" pitchFamily="34" charset="0"/>
                  <a:ea typeface="SimSun" panose="02010600030101010101" pitchFamily="2" charset="-122"/>
                </a:rPr>
                <a:t>Step 2: Access the Website Clickstream Data with Excel</a:t>
              </a:r>
              <a:endParaRPr lang="en-US" altLang="en-US" sz="1800">
                <a:solidFill>
                  <a:schemeClr val="accent1"/>
                </a:solidFill>
                <a:latin typeface="Segoe UI" panose="020B0502040204020203" pitchFamily="34" charset="0"/>
                <a:ea typeface="SimSun" panose="02010600030101010101" pitchFamily="2" charset="-122"/>
              </a:endParaRPr>
            </a:p>
            <a:p>
              <a:pPr algn="just"/>
              <a:r>
                <a:rPr lang="ms-MY" altLang="en-US" sz="1800">
                  <a:solidFill>
                    <a:schemeClr val="accent1"/>
                  </a:solidFill>
                  <a:latin typeface="Segoe UI" panose="020B0502040204020203" pitchFamily="34" charset="0"/>
                  <a:ea typeface="SimSun" panose="02010600030101010101" pitchFamily="2" charset="-122"/>
                </a:rPr>
                <a:t>Step 3: Visualize the Website Clickstream Data Using Excel Power View</a:t>
              </a:r>
              <a:endParaRPr lang="en-US" altLang="en-US" sz="1800">
                <a:solidFill>
                  <a:schemeClr val="accent1"/>
                </a:solidFill>
                <a:latin typeface="Segoe UI" panose="020B0502040204020203" pitchFamily="34" charset="0"/>
                <a:ea typeface="SimSun" panose="02010600030101010101" pitchFamily="2" charset="-122"/>
              </a:endParaRPr>
            </a:p>
          </p:txBody>
        </p:sp>
        <p:cxnSp>
          <p:nvCxnSpPr>
            <p:cNvPr id="28695" name="直接连接符 73"/>
            <p:cNvCxnSpPr>
              <a:cxnSpLocks noChangeShapeType="1"/>
            </p:cNvCxnSpPr>
            <p:nvPr/>
          </p:nvCxnSpPr>
          <p:spPr bwMode="auto">
            <a:xfrm>
              <a:off x="65105" y="436043"/>
              <a:ext cx="1554590" cy="0"/>
            </a:xfrm>
            <a:prstGeom prst="line">
              <a:avLst/>
            </a:prstGeom>
            <a:noFill/>
            <a:ln w="19050">
              <a:solidFill>
                <a:srgbClr val="7F7F7F"/>
              </a:solidFill>
              <a:prstDash val="sys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8696" name="TextBox 146"/>
            <p:cNvSpPr txBox="1">
              <a:spLocks noChangeArrowheads="1"/>
            </p:cNvSpPr>
            <p:nvPr/>
          </p:nvSpPr>
          <p:spPr bwMode="auto">
            <a:xfrm>
              <a:off x="31758" y="-8197"/>
              <a:ext cx="1621283" cy="4345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ms-MY" altLang="en-US" sz="2000" b="1">
                  <a:solidFill>
                    <a:schemeClr val="accent1"/>
                  </a:solidFill>
                  <a:latin typeface="Segoe UI" panose="020B0502040204020203" pitchFamily="34" charset="0"/>
                  <a:ea typeface="SimSun" panose="02010600030101010101" pitchFamily="2" charset="-122"/>
                </a:rPr>
                <a:t>Sample </a:t>
              </a:r>
              <a:r>
                <a:rPr lang="en-US" altLang="en-US" sz="2000" b="1">
                  <a:solidFill>
                    <a:schemeClr val="accent1"/>
                  </a:solidFill>
                  <a:latin typeface="Segoe UI" panose="020B0502040204020203" pitchFamily="34" charset="0"/>
                  <a:ea typeface="SimSun" panose="02010600030101010101" pitchFamily="2" charset="-122"/>
                </a:rPr>
                <a:t>1: Visualize Website Clickstream Data</a:t>
              </a:r>
              <a:endParaRPr lang="en-US" altLang="en-US" sz="1800">
                <a:solidFill>
                  <a:schemeClr val="accent1"/>
                </a:solidFill>
                <a:latin typeface="Segoe UI" panose="020B0502040204020203" pitchFamily="34" charset="0"/>
                <a:ea typeface="Microsoft YaHei" panose="020B0503020204020204" pitchFamily="34" charset="-122"/>
              </a:endParaRPr>
            </a:p>
          </p:txBody>
        </p:sp>
      </p:grpSp>
      <p:sp>
        <p:nvSpPr>
          <p:cNvPr id="28676" name="Rectangle 2"/>
          <p:cNvSpPr>
            <a:spLocks noChangeArrowheads="1"/>
          </p:cNvSpPr>
          <p:nvPr/>
        </p:nvSpPr>
        <p:spPr bwMode="auto">
          <a:xfrm>
            <a:off x="4089401" y="836614"/>
            <a:ext cx="4010025" cy="954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sz="2800" b="1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Sample Use-Case Experiment</a:t>
            </a:r>
          </a:p>
        </p:txBody>
      </p:sp>
      <p:grpSp>
        <p:nvGrpSpPr>
          <p:cNvPr id="28677" name="Group 32"/>
          <p:cNvGrpSpPr>
            <a:grpSpLocks/>
          </p:cNvGrpSpPr>
          <p:nvPr/>
        </p:nvGrpSpPr>
        <p:grpSpPr bwMode="auto">
          <a:xfrm>
            <a:off x="3167062" y="1474788"/>
            <a:ext cx="1036638" cy="1428750"/>
            <a:chOff x="1547664" y="1484784"/>
            <a:chExt cx="1036637" cy="1428750"/>
          </a:xfrm>
        </p:grpSpPr>
        <p:grpSp>
          <p:nvGrpSpPr>
            <p:cNvPr id="28686" name="Group 3"/>
            <p:cNvGrpSpPr>
              <a:grpSpLocks/>
            </p:cNvGrpSpPr>
            <p:nvPr/>
          </p:nvGrpSpPr>
          <p:grpSpPr bwMode="auto">
            <a:xfrm>
              <a:off x="1547664" y="1484784"/>
              <a:ext cx="1036637" cy="1036637"/>
              <a:chOff x="0" y="0"/>
              <a:chExt cx="1036800" cy="1036800"/>
            </a:xfrm>
          </p:grpSpPr>
          <p:sp>
            <p:nvSpPr>
              <p:cNvPr id="28690" name="空心弧 43"/>
              <p:cNvSpPr>
                <a:spLocks noChangeAspect="1"/>
              </p:cNvSpPr>
              <p:nvPr/>
            </p:nvSpPr>
            <p:spPr bwMode="auto">
              <a:xfrm>
                <a:off x="0" y="0"/>
                <a:ext cx="1036800" cy="1036800"/>
              </a:xfrm>
              <a:custGeom>
                <a:avLst/>
                <a:gdLst>
                  <a:gd name="T0" fmla="*/ 1036799 w 1036800"/>
                  <a:gd name="T1" fmla="*/ 519147 h 1036800"/>
                  <a:gd name="T2" fmla="*/ 1036799 w 1036800"/>
                  <a:gd name="T3" fmla="*/ 519147 h 1036800"/>
                  <a:gd name="T4" fmla="*/ 518400 w 1036800"/>
                  <a:gd name="T5" fmla="*/ 1036800 h 1036800"/>
                  <a:gd name="T6" fmla="*/ 0 w 1036800"/>
                  <a:gd name="T7" fmla="*/ 518400 h 1036800"/>
                  <a:gd name="T8" fmla="*/ 518206 w 1036800"/>
                  <a:gd name="T9" fmla="*/ 0 h 1036800"/>
                  <a:gd name="T10" fmla="*/ 518304 w 1036800"/>
                  <a:gd name="T11" fmla="*/ 261066 h 1036800"/>
                  <a:gd name="T12" fmla="*/ 518304 w 1036800"/>
                  <a:gd name="T13" fmla="*/ 261066 h 1036800"/>
                  <a:gd name="T14" fmla="*/ 261066 w 1036800"/>
                  <a:gd name="T15" fmla="*/ 518399 h 1036800"/>
                  <a:gd name="T16" fmla="*/ 518400 w 1036800"/>
                  <a:gd name="T17" fmla="*/ 775734 h 1036800"/>
                  <a:gd name="T18" fmla="*/ 775733 w 1036800"/>
                  <a:gd name="T19" fmla="*/ 518770 h 10368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036800"/>
                  <a:gd name="T31" fmla="*/ 0 h 1036800"/>
                  <a:gd name="T32" fmla="*/ 1036799 w 1036800"/>
                  <a:gd name="T33" fmla="*/ 1036800 h 1036800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036800" h="1036800">
                    <a:moveTo>
                      <a:pt x="1036799" y="519147"/>
                    </a:moveTo>
                    <a:lnTo>
                      <a:pt x="1036799" y="519147"/>
                    </a:lnTo>
                    <a:cubicBezTo>
                      <a:pt x="1036387" y="805159"/>
                      <a:pt x="804412" y="1036800"/>
                      <a:pt x="518400" y="1036800"/>
                    </a:cubicBezTo>
                    <a:cubicBezTo>
                      <a:pt x="232095" y="1036800"/>
                      <a:pt x="0" y="804704"/>
                      <a:pt x="0" y="518400"/>
                    </a:cubicBezTo>
                    <a:cubicBezTo>
                      <a:pt x="0" y="232171"/>
                      <a:pt x="231977" y="107"/>
                      <a:pt x="518206" y="0"/>
                    </a:cubicBezTo>
                    <a:lnTo>
                      <a:pt x="518304" y="261066"/>
                    </a:lnTo>
                    <a:cubicBezTo>
                      <a:pt x="376219" y="261119"/>
                      <a:pt x="261066" y="376315"/>
                      <a:pt x="261066" y="518399"/>
                    </a:cubicBezTo>
                    <a:cubicBezTo>
                      <a:pt x="261066" y="660521"/>
                      <a:pt x="376278" y="775734"/>
                      <a:pt x="518400" y="775734"/>
                    </a:cubicBezTo>
                    <a:cubicBezTo>
                      <a:pt x="660376" y="775734"/>
                      <a:pt x="775529" y="660747"/>
                      <a:pt x="775733" y="518770"/>
                    </a:cubicBezTo>
                    <a:lnTo>
                      <a:pt x="1036799" y="519147"/>
                    </a:lnTo>
                    <a:close/>
                  </a:path>
                </a:pathLst>
              </a:custGeom>
              <a:solidFill>
                <a:srgbClr val="7F7F7F">
                  <a:alpha val="79999"/>
                </a:srgbClr>
              </a:solidFill>
              <a:ln w="25400" cmpd="sng">
                <a:solidFill>
                  <a:srgbClr val="7F7F7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MY">
                  <a:solidFill>
                    <a:schemeClr val="accent1"/>
                  </a:solidFill>
                </a:endParaRPr>
              </a:p>
            </p:txBody>
          </p:sp>
          <p:sp>
            <p:nvSpPr>
              <p:cNvPr id="28691" name="空心弧 44"/>
              <p:cNvSpPr>
                <a:spLocks noChangeAspect="1"/>
              </p:cNvSpPr>
              <p:nvPr/>
            </p:nvSpPr>
            <p:spPr bwMode="auto">
              <a:xfrm>
                <a:off x="0" y="0"/>
                <a:ext cx="1036800" cy="1036800"/>
              </a:xfrm>
              <a:custGeom>
                <a:avLst/>
                <a:gdLst>
                  <a:gd name="T0" fmla="*/ 519636 w 1036800"/>
                  <a:gd name="T1" fmla="*/ 1 h 1036800"/>
                  <a:gd name="T2" fmla="*/ 519635 w 1036800"/>
                  <a:gd name="T3" fmla="*/ 1 h 1036800"/>
                  <a:gd name="T4" fmla="*/ 1036800 w 1036800"/>
                  <a:gd name="T5" fmla="*/ 518400 h 1036800"/>
                  <a:gd name="T6" fmla="*/ 1036799 w 1036800"/>
                  <a:gd name="T7" fmla="*/ 518401 h 1036800"/>
                  <a:gd name="T8" fmla="*/ 777600 w 1036800"/>
                  <a:gd name="T9" fmla="*/ 518400 h 1036800"/>
                  <a:gd name="T10" fmla="*/ 777600 w 1036800"/>
                  <a:gd name="T11" fmla="*/ 518400 h 1036800"/>
                  <a:gd name="T12" fmla="*/ 519017 w 1036800"/>
                  <a:gd name="T13" fmla="*/ 259200 h 103680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519018 w 1036800"/>
                  <a:gd name="T22" fmla="*/ 1 h 1036800"/>
                  <a:gd name="T23" fmla="*/ 1036800 w 1036800"/>
                  <a:gd name="T24" fmla="*/ 518400 h 1036800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036800" h="1036800">
                    <a:moveTo>
                      <a:pt x="519636" y="1"/>
                    </a:moveTo>
                    <a:lnTo>
                      <a:pt x="519635" y="1"/>
                    </a:lnTo>
                    <a:cubicBezTo>
                      <a:pt x="805457" y="682"/>
                      <a:pt x="1036800" y="232578"/>
                      <a:pt x="1036800" y="518400"/>
                    </a:cubicBezTo>
                    <a:cubicBezTo>
                      <a:pt x="1036800" y="518400"/>
                      <a:pt x="1036799" y="518400"/>
                      <a:pt x="1036799" y="518401"/>
                    </a:cubicBezTo>
                    <a:lnTo>
                      <a:pt x="777600" y="518400"/>
                    </a:lnTo>
                    <a:cubicBezTo>
                      <a:pt x="777600" y="375488"/>
                      <a:pt x="661927" y="259540"/>
                      <a:pt x="519017" y="259200"/>
                    </a:cubicBezTo>
                    <a:lnTo>
                      <a:pt x="519636" y="1"/>
                    </a:lnTo>
                    <a:close/>
                  </a:path>
                </a:pathLst>
              </a:custGeom>
              <a:solidFill>
                <a:srgbClr val="007E00">
                  <a:alpha val="79999"/>
                </a:srgbClr>
              </a:solidFill>
              <a:ln w="25400" cmpd="sng">
                <a:solidFill>
                  <a:srgbClr val="3A74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MY">
                  <a:solidFill>
                    <a:schemeClr val="accent1"/>
                  </a:solidFill>
                </a:endParaRPr>
              </a:p>
            </p:txBody>
          </p:sp>
          <p:sp>
            <p:nvSpPr>
              <p:cNvPr id="28692" name="Rectangle 13"/>
              <p:cNvSpPr>
                <a:spLocks noChangeArrowheads="1"/>
              </p:cNvSpPr>
              <p:nvPr/>
            </p:nvSpPr>
            <p:spPr bwMode="auto">
              <a:xfrm>
                <a:off x="231811" y="350892"/>
                <a:ext cx="643038" cy="400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/>
                <a:r>
                  <a:rPr lang="en-US" altLang="en-US" sz="2000" b="1">
                    <a:solidFill>
                      <a:schemeClr val="accent1"/>
                    </a:solidFill>
                    <a:latin typeface="Segoe UI" panose="020B0502040204020203" pitchFamily="34" charset="0"/>
                    <a:ea typeface="Microsoft YaHei" panose="020B0503020204020204" pitchFamily="34" charset="-122"/>
                  </a:rPr>
                  <a:t>1.</a:t>
                </a:r>
                <a:endParaRPr lang="zh-CN" altLang="en-US" sz="2000" b="1">
                  <a:solidFill>
                    <a:schemeClr val="accent1"/>
                  </a:solidFill>
                  <a:latin typeface="Segoe UI" panose="020B0502040204020203" pitchFamily="34" charset="0"/>
                  <a:ea typeface="Microsoft YaHei" panose="020B0503020204020204" pitchFamily="34" charset="-122"/>
                </a:endParaRPr>
              </a:p>
            </p:txBody>
          </p:sp>
        </p:grpSp>
        <p:grpSp>
          <p:nvGrpSpPr>
            <p:cNvPr id="28687" name="Group 18"/>
            <p:cNvGrpSpPr>
              <a:grpSpLocks/>
            </p:cNvGrpSpPr>
            <p:nvPr/>
          </p:nvGrpSpPr>
          <p:grpSpPr bwMode="auto">
            <a:xfrm>
              <a:off x="1806426" y="2567459"/>
              <a:ext cx="519113" cy="346075"/>
              <a:chOff x="0" y="0"/>
              <a:chExt cx="576000" cy="385071"/>
            </a:xfrm>
          </p:grpSpPr>
          <p:sp>
            <p:nvSpPr>
              <p:cNvPr id="28688" name="燕尾形 55"/>
              <p:cNvSpPr>
                <a:spLocks noChangeArrowheads="1"/>
              </p:cNvSpPr>
              <p:nvPr/>
            </p:nvSpPr>
            <p:spPr bwMode="auto">
              <a:xfrm rot="5400000">
                <a:off x="180251" y="-180251"/>
                <a:ext cx="215498" cy="576000"/>
              </a:xfrm>
              <a:prstGeom prst="chevron">
                <a:avLst>
                  <a:gd name="adj" fmla="val 63227"/>
                </a:avLst>
              </a:prstGeom>
              <a:noFill/>
              <a:ln w="12700">
                <a:solidFill>
                  <a:srgbClr val="7F7F7F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/>
                <a:endParaRPr lang="zh-CN" altLang="en-US" sz="1800">
                  <a:solidFill>
                    <a:schemeClr val="accent1"/>
                  </a:solidFill>
                  <a:latin typeface="Calibri" panose="020F0502020204030204" pitchFamily="34" charset="0"/>
                  <a:ea typeface="SimSun" panose="02010600030101010101" pitchFamily="2" charset="-122"/>
                </a:endParaRPr>
              </a:p>
            </p:txBody>
          </p:sp>
          <p:sp>
            <p:nvSpPr>
              <p:cNvPr id="28689" name="燕尾形 56"/>
              <p:cNvSpPr>
                <a:spLocks noChangeArrowheads="1"/>
              </p:cNvSpPr>
              <p:nvPr/>
            </p:nvSpPr>
            <p:spPr bwMode="auto">
              <a:xfrm rot="5400000">
                <a:off x="180251" y="-10678"/>
                <a:ext cx="215498" cy="576000"/>
              </a:xfrm>
              <a:prstGeom prst="chevron">
                <a:avLst>
                  <a:gd name="adj" fmla="val 63227"/>
                </a:avLst>
              </a:prstGeom>
              <a:noFill/>
              <a:ln w="12700">
                <a:solidFill>
                  <a:srgbClr val="7F7F7F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/>
                <a:endParaRPr lang="zh-CN" altLang="en-US" sz="1800">
                  <a:solidFill>
                    <a:schemeClr val="accent1"/>
                  </a:solidFill>
                  <a:latin typeface="Calibri" panose="020F0502020204030204" pitchFamily="34" charset="0"/>
                  <a:ea typeface="SimSun" panose="02010600030101010101" pitchFamily="2" charset="-122"/>
                </a:endParaRPr>
              </a:p>
            </p:txBody>
          </p:sp>
        </p:grpSp>
      </p:grpSp>
      <p:grpSp>
        <p:nvGrpSpPr>
          <p:cNvPr id="28678" name="Group 33"/>
          <p:cNvGrpSpPr>
            <a:grpSpLocks/>
          </p:cNvGrpSpPr>
          <p:nvPr/>
        </p:nvGrpSpPr>
        <p:grpSpPr bwMode="auto">
          <a:xfrm>
            <a:off x="7866062" y="1484313"/>
            <a:ext cx="1036638" cy="1428750"/>
            <a:chOff x="6285929" y="1743616"/>
            <a:chExt cx="1036637" cy="1428750"/>
          </a:xfrm>
        </p:grpSpPr>
        <p:grpSp>
          <p:nvGrpSpPr>
            <p:cNvPr id="28679" name="Group 3"/>
            <p:cNvGrpSpPr>
              <a:grpSpLocks/>
            </p:cNvGrpSpPr>
            <p:nvPr/>
          </p:nvGrpSpPr>
          <p:grpSpPr bwMode="auto">
            <a:xfrm>
              <a:off x="6285929" y="1743616"/>
              <a:ext cx="1036637" cy="1036637"/>
              <a:chOff x="0" y="0"/>
              <a:chExt cx="1036800" cy="1036800"/>
            </a:xfrm>
          </p:grpSpPr>
          <p:sp>
            <p:nvSpPr>
              <p:cNvPr id="28683" name="空心弧 43"/>
              <p:cNvSpPr>
                <a:spLocks noChangeAspect="1"/>
              </p:cNvSpPr>
              <p:nvPr/>
            </p:nvSpPr>
            <p:spPr bwMode="auto">
              <a:xfrm>
                <a:off x="0" y="0"/>
                <a:ext cx="1036800" cy="1036800"/>
              </a:xfrm>
              <a:custGeom>
                <a:avLst/>
                <a:gdLst>
                  <a:gd name="T0" fmla="*/ 1036799 w 1036800"/>
                  <a:gd name="T1" fmla="*/ 519147 h 1036800"/>
                  <a:gd name="T2" fmla="*/ 1036799 w 1036800"/>
                  <a:gd name="T3" fmla="*/ 519147 h 1036800"/>
                  <a:gd name="T4" fmla="*/ 518400 w 1036800"/>
                  <a:gd name="T5" fmla="*/ 1036800 h 1036800"/>
                  <a:gd name="T6" fmla="*/ 0 w 1036800"/>
                  <a:gd name="T7" fmla="*/ 518400 h 1036800"/>
                  <a:gd name="T8" fmla="*/ 518206 w 1036800"/>
                  <a:gd name="T9" fmla="*/ 0 h 1036800"/>
                  <a:gd name="T10" fmla="*/ 518304 w 1036800"/>
                  <a:gd name="T11" fmla="*/ 261066 h 1036800"/>
                  <a:gd name="T12" fmla="*/ 518304 w 1036800"/>
                  <a:gd name="T13" fmla="*/ 261066 h 1036800"/>
                  <a:gd name="T14" fmla="*/ 261066 w 1036800"/>
                  <a:gd name="T15" fmla="*/ 518399 h 1036800"/>
                  <a:gd name="T16" fmla="*/ 518400 w 1036800"/>
                  <a:gd name="T17" fmla="*/ 775734 h 1036800"/>
                  <a:gd name="T18" fmla="*/ 775733 w 1036800"/>
                  <a:gd name="T19" fmla="*/ 518770 h 10368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036800"/>
                  <a:gd name="T31" fmla="*/ 0 h 1036800"/>
                  <a:gd name="T32" fmla="*/ 1036799 w 1036800"/>
                  <a:gd name="T33" fmla="*/ 1036800 h 1036800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036800" h="1036800">
                    <a:moveTo>
                      <a:pt x="1036799" y="519147"/>
                    </a:moveTo>
                    <a:lnTo>
                      <a:pt x="1036799" y="519147"/>
                    </a:lnTo>
                    <a:cubicBezTo>
                      <a:pt x="1036387" y="805159"/>
                      <a:pt x="804412" y="1036800"/>
                      <a:pt x="518400" y="1036800"/>
                    </a:cubicBezTo>
                    <a:cubicBezTo>
                      <a:pt x="232095" y="1036800"/>
                      <a:pt x="0" y="804704"/>
                      <a:pt x="0" y="518400"/>
                    </a:cubicBezTo>
                    <a:cubicBezTo>
                      <a:pt x="0" y="232171"/>
                      <a:pt x="231977" y="107"/>
                      <a:pt x="518206" y="0"/>
                    </a:cubicBezTo>
                    <a:lnTo>
                      <a:pt x="518304" y="261066"/>
                    </a:lnTo>
                    <a:cubicBezTo>
                      <a:pt x="376219" y="261119"/>
                      <a:pt x="261066" y="376315"/>
                      <a:pt x="261066" y="518399"/>
                    </a:cubicBezTo>
                    <a:cubicBezTo>
                      <a:pt x="261066" y="660521"/>
                      <a:pt x="376278" y="775734"/>
                      <a:pt x="518400" y="775734"/>
                    </a:cubicBezTo>
                    <a:cubicBezTo>
                      <a:pt x="660376" y="775734"/>
                      <a:pt x="775529" y="660747"/>
                      <a:pt x="775733" y="518770"/>
                    </a:cubicBezTo>
                    <a:lnTo>
                      <a:pt x="1036799" y="519147"/>
                    </a:lnTo>
                    <a:close/>
                  </a:path>
                </a:pathLst>
              </a:custGeom>
              <a:solidFill>
                <a:srgbClr val="7F7F7F">
                  <a:alpha val="79999"/>
                </a:srgbClr>
              </a:solidFill>
              <a:ln w="25400" cmpd="sng">
                <a:solidFill>
                  <a:srgbClr val="7F7F7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MY">
                  <a:solidFill>
                    <a:schemeClr val="accent1"/>
                  </a:solidFill>
                </a:endParaRPr>
              </a:p>
            </p:txBody>
          </p:sp>
          <p:sp>
            <p:nvSpPr>
              <p:cNvPr id="28684" name="空心弧 44"/>
              <p:cNvSpPr>
                <a:spLocks noChangeAspect="1"/>
              </p:cNvSpPr>
              <p:nvPr/>
            </p:nvSpPr>
            <p:spPr bwMode="auto">
              <a:xfrm>
                <a:off x="0" y="0"/>
                <a:ext cx="1036800" cy="1036800"/>
              </a:xfrm>
              <a:custGeom>
                <a:avLst/>
                <a:gdLst>
                  <a:gd name="T0" fmla="*/ 519636 w 1036800"/>
                  <a:gd name="T1" fmla="*/ 1 h 1036800"/>
                  <a:gd name="T2" fmla="*/ 519635 w 1036800"/>
                  <a:gd name="T3" fmla="*/ 1 h 1036800"/>
                  <a:gd name="T4" fmla="*/ 1036800 w 1036800"/>
                  <a:gd name="T5" fmla="*/ 518400 h 1036800"/>
                  <a:gd name="T6" fmla="*/ 1036799 w 1036800"/>
                  <a:gd name="T7" fmla="*/ 518401 h 1036800"/>
                  <a:gd name="T8" fmla="*/ 777600 w 1036800"/>
                  <a:gd name="T9" fmla="*/ 518400 h 1036800"/>
                  <a:gd name="T10" fmla="*/ 777600 w 1036800"/>
                  <a:gd name="T11" fmla="*/ 518400 h 1036800"/>
                  <a:gd name="T12" fmla="*/ 519017 w 1036800"/>
                  <a:gd name="T13" fmla="*/ 259200 h 103680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519018 w 1036800"/>
                  <a:gd name="T22" fmla="*/ 1 h 1036800"/>
                  <a:gd name="T23" fmla="*/ 1036800 w 1036800"/>
                  <a:gd name="T24" fmla="*/ 518400 h 1036800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036800" h="1036800">
                    <a:moveTo>
                      <a:pt x="519636" y="1"/>
                    </a:moveTo>
                    <a:lnTo>
                      <a:pt x="519635" y="1"/>
                    </a:lnTo>
                    <a:cubicBezTo>
                      <a:pt x="805457" y="682"/>
                      <a:pt x="1036800" y="232578"/>
                      <a:pt x="1036800" y="518400"/>
                    </a:cubicBezTo>
                    <a:cubicBezTo>
                      <a:pt x="1036800" y="518400"/>
                      <a:pt x="1036799" y="518400"/>
                      <a:pt x="1036799" y="518401"/>
                    </a:cubicBezTo>
                    <a:lnTo>
                      <a:pt x="777600" y="518400"/>
                    </a:lnTo>
                    <a:cubicBezTo>
                      <a:pt x="777600" y="375488"/>
                      <a:pt x="661927" y="259540"/>
                      <a:pt x="519017" y="259200"/>
                    </a:cubicBezTo>
                    <a:lnTo>
                      <a:pt x="519636" y="1"/>
                    </a:lnTo>
                    <a:close/>
                  </a:path>
                </a:pathLst>
              </a:custGeom>
              <a:solidFill>
                <a:srgbClr val="007E00">
                  <a:alpha val="79999"/>
                </a:srgbClr>
              </a:solidFill>
              <a:ln w="25400" cmpd="sng">
                <a:solidFill>
                  <a:srgbClr val="3A74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MY">
                  <a:solidFill>
                    <a:schemeClr val="accent1"/>
                  </a:solidFill>
                </a:endParaRPr>
              </a:p>
            </p:txBody>
          </p:sp>
          <p:sp>
            <p:nvSpPr>
              <p:cNvPr id="28685" name="Rectangle 13"/>
              <p:cNvSpPr>
                <a:spLocks noChangeArrowheads="1"/>
              </p:cNvSpPr>
              <p:nvPr/>
            </p:nvSpPr>
            <p:spPr bwMode="auto">
              <a:xfrm>
                <a:off x="231811" y="350892"/>
                <a:ext cx="643038" cy="400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/>
                <a:r>
                  <a:rPr lang="en-US" altLang="en-US" sz="2000" b="1">
                    <a:solidFill>
                      <a:schemeClr val="accent1"/>
                    </a:solidFill>
                    <a:latin typeface="Segoe UI" panose="020B0502040204020203" pitchFamily="34" charset="0"/>
                    <a:ea typeface="Microsoft YaHei" panose="020B0503020204020204" pitchFamily="34" charset="-122"/>
                  </a:rPr>
                  <a:t>2.</a:t>
                </a:r>
                <a:endParaRPr lang="zh-CN" altLang="en-US" sz="2000" b="1">
                  <a:solidFill>
                    <a:schemeClr val="accent1"/>
                  </a:solidFill>
                  <a:latin typeface="Segoe UI" panose="020B0502040204020203" pitchFamily="34" charset="0"/>
                  <a:ea typeface="Microsoft YaHei" panose="020B0503020204020204" pitchFamily="34" charset="-122"/>
                </a:endParaRPr>
              </a:p>
            </p:txBody>
          </p:sp>
        </p:grpSp>
        <p:grpSp>
          <p:nvGrpSpPr>
            <p:cNvPr id="28680" name="Group 18"/>
            <p:cNvGrpSpPr>
              <a:grpSpLocks/>
            </p:cNvGrpSpPr>
            <p:nvPr/>
          </p:nvGrpSpPr>
          <p:grpSpPr bwMode="auto">
            <a:xfrm>
              <a:off x="6544691" y="2826291"/>
              <a:ext cx="519113" cy="346075"/>
              <a:chOff x="0" y="0"/>
              <a:chExt cx="576000" cy="385071"/>
            </a:xfrm>
          </p:grpSpPr>
          <p:sp>
            <p:nvSpPr>
              <p:cNvPr id="28681" name="燕尾形 55"/>
              <p:cNvSpPr>
                <a:spLocks noChangeArrowheads="1"/>
              </p:cNvSpPr>
              <p:nvPr/>
            </p:nvSpPr>
            <p:spPr bwMode="auto">
              <a:xfrm rot="5400000">
                <a:off x="180251" y="-180251"/>
                <a:ext cx="215498" cy="576000"/>
              </a:xfrm>
              <a:prstGeom prst="chevron">
                <a:avLst>
                  <a:gd name="adj" fmla="val 63227"/>
                </a:avLst>
              </a:prstGeom>
              <a:noFill/>
              <a:ln w="12700">
                <a:solidFill>
                  <a:srgbClr val="7F7F7F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/>
                <a:endParaRPr lang="zh-CN" altLang="en-US" sz="1800">
                  <a:solidFill>
                    <a:schemeClr val="accent1"/>
                  </a:solidFill>
                  <a:latin typeface="Calibri" panose="020F0502020204030204" pitchFamily="34" charset="0"/>
                  <a:ea typeface="SimSun" panose="02010600030101010101" pitchFamily="2" charset="-122"/>
                </a:endParaRPr>
              </a:p>
            </p:txBody>
          </p:sp>
          <p:sp>
            <p:nvSpPr>
              <p:cNvPr id="28682" name="燕尾形 56"/>
              <p:cNvSpPr>
                <a:spLocks noChangeArrowheads="1"/>
              </p:cNvSpPr>
              <p:nvPr/>
            </p:nvSpPr>
            <p:spPr bwMode="auto">
              <a:xfrm rot="5400000">
                <a:off x="180251" y="-10678"/>
                <a:ext cx="215498" cy="576000"/>
              </a:xfrm>
              <a:prstGeom prst="chevron">
                <a:avLst>
                  <a:gd name="adj" fmla="val 63227"/>
                </a:avLst>
              </a:prstGeom>
              <a:noFill/>
              <a:ln w="12700">
                <a:solidFill>
                  <a:srgbClr val="7F7F7F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/>
                <a:endParaRPr lang="zh-CN" altLang="en-US" sz="1800">
                  <a:solidFill>
                    <a:schemeClr val="accent1"/>
                  </a:solidFill>
                  <a:latin typeface="Calibri" panose="020F0502020204030204" pitchFamily="34" charset="0"/>
                  <a:ea typeface="SimSun" panose="02010600030101010101" pitchFamily="2" charset="-122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74624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6"/>
          <p:cNvSpPr>
            <a:spLocks noGrp="1" noChangeArrowheads="1"/>
          </p:cNvSpPr>
          <p:nvPr>
            <p:ph type="title"/>
          </p:nvPr>
        </p:nvSpPr>
        <p:spPr>
          <a:xfrm>
            <a:off x="2133600" y="0"/>
            <a:ext cx="8532812" cy="838200"/>
          </a:xfrm>
        </p:spPr>
        <p:txBody>
          <a:bodyPr/>
          <a:lstStyle/>
          <a:p>
            <a:pPr algn="ctr" eaLnBrk="1" hangingPunct="1">
              <a:defRPr/>
            </a:pPr>
            <a:r>
              <a:rPr lang="en-US">
                <a:latin typeface="Rockwell Extra Bold" charset="0"/>
              </a:rPr>
              <a:t>DATA ANALYSIS</a:t>
            </a:r>
          </a:p>
        </p:txBody>
      </p:sp>
      <p:sp>
        <p:nvSpPr>
          <p:cNvPr id="14" name="Heptagon 13"/>
          <p:cNvSpPr>
            <a:spLocks/>
          </p:cNvSpPr>
          <p:nvPr/>
        </p:nvSpPr>
        <p:spPr bwMode="auto">
          <a:xfrm>
            <a:off x="2278063" y="706439"/>
            <a:ext cx="652463" cy="554037"/>
          </a:xfrm>
          <a:custGeom>
            <a:avLst/>
            <a:gdLst>
              <a:gd name="T0" fmla="*/ -2 w 652463"/>
              <a:gd name="T1" fmla="*/ 356305 h 554037"/>
              <a:gd name="T2" fmla="*/ 64614 w 652463"/>
              <a:gd name="T3" fmla="*/ 109734 h 554037"/>
              <a:gd name="T4" fmla="*/ 326232 w 652463"/>
              <a:gd name="T5" fmla="*/ 0 h 554037"/>
              <a:gd name="T6" fmla="*/ 587849 w 652463"/>
              <a:gd name="T7" fmla="*/ 109734 h 554037"/>
              <a:gd name="T8" fmla="*/ 652465 w 652463"/>
              <a:gd name="T9" fmla="*/ 356305 h 554037"/>
              <a:gd name="T10" fmla="*/ 471417 w 652463"/>
              <a:gd name="T11" fmla="*/ 554040 h 554037"/>
              <a:gd name="T12" fmla="*/ 181046 w 652463"/>
              <a:gd name="T13" fmla="*/ 554040 h 554037"/>
              <a:gd name="T14" fmla="*/ -2 w 652463"/>
              <a:gd name="T15" fmla="*/ 356305 h 554037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652463"/>
              <a:gd name="T25" fmla="*/ 0 h 554037"/>
              <a:gd name="T26" fmla="*/ 652463 w 652463"/>
              <a:gd name="T27" fmla="*/ 554037 h 554037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652463" h="554037">
                <a:moveTo>
                  <a:pt x="-2" y="356305"/>
                </a:moveTo>
                <a:lnTo>
                  <a:pt x="64614" y="109734"/>
                </a:lnTo>
                <a:lnTo>
                  <a:pt x="326232" y="0"/>
                </a:lnTo>
                <a:lnTo>
                  <a:pt x="587849" y="109734"/>
                </a:lnTo>
                <a:lnTo>
                  <a:pt x="652465" y="356305"/>
                </a:lnTo>
                <a:lnTo>
                  <a:pt x="471417" y="554040"/>
                </a:lnTo>
                <a:lnTo>
                  <a:pt x="181046" y="554040"/>
                </a:lnTo>
                <a:lnTo>
                  <a:pt x="-2" y="356305"/>
                </a:lnTo>
                <a:close/>
              </a:path>
            </a:pathLst>
          </a:custGeom>
          <a:gradFill rotWithShape="0">
            <a:gsLst>
              <a:gs pos="0">
                <a:srgbClr val="005D9B"/>
              </a:gs>
              <a:gs pos="50000">
                <a:schemeClr val="accent1"/>
              </a:gs>
              <a:gs pos="100000">
                <a:srgbClr val="005D9B"/>
              </a:gs>
            </a:gsLst>
            <a:lin ang="5400000" scaled="1"/>
          </a:gradFill>
          <a:ln w="25400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lang="en-MY" altLang="en-US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1</a:t>
            </a:r>
            <a:endParaRPr lang="en-MY" dirty="0"/>
          </a:p>
        </p:txBody>
      </p:sp>
      <p:sp>
        <p:nvSpPr>
          <p:cNvPr id="15" name="AutoShape 3" descr="07CD1E3675BD4affA6CA63955D31575C# #AutoShape 3"/>
          <p:cNvSpPr>
            <a:spLocks noChangeArrowheads="1"/>
          </p:cNvSpPr>
          <p:nvPr/>
        </p:nvSpPr>
        <p:spPr bwMode="auto">
          <a:xfrm>
            <a:off x="2965450" y="900113"/>
            <a:ext cx="7416800" cy="431800"/>
          </a:xfrm>
          <a:prstGeom prst="rect">
            <a:avLst/>
          </a:prstGeom>
          <a:solidFill>
            <a:srgbClr val="595959">
              <a:alpha val="78038"/>
            </a:srgbClr>
          </a:solidFill>
          <a:ln w="12700">
            <a:solidFill>
              <a:schemeClr val="bg1"/>
            </a:solidFill>
            <a:miter lim="800000"/>
            <a:headEnd/>
            <a:tailEnd/>
          </a:ln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2000" b="1">
                <a:solidFill>
                  <a:srgbClr val="FFFF00"/>
                </a:solidFill>
                <a:latin typeface="Segoe UI Black" panose="020B0A02040204020203" pitchFamily="34" charset="0"/>
              </a:rPr>
              <a:t>Sample 1: Visualize Website Clickstream Data</a:t>
            </a:r>
          </a:p>
        </p:txBody>
      </p:sp>
      <p:sp>
        <p:nvSpPr>
          <p:cNvPr id="19" name="AutoShape 3" descr="D8FCD644EF414d608FD23FABDBB2453F# #AutoShape 3"/>
          <p:cNvSpPr>
            <a:spLocks noChangeArrowheads="1"/>
          </p:cNvSpPr>
          <p:nvPr/>
        </p:nvSpPr>
        <p:spPr bwMode="auto">
          <a:xfrm>
            <a:off x="1630362" y="1331914"/>
            <a:ext cx="8953500" cy="1520825"/>
          </a:xfrm>
          <a:prstGeom prst="rect">
            <a:avLst/>
          </a:prstGeom>
          <a:solidFill>
            <a:srgbClr val="007E00">
              <a:alpha val="79999"/>
            </a:srgbClr>
          </a:solidFill>
          <a:ln w="12700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>
            <a:lvl1pPr marL="342900" indent="-342900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2400" b="1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Verdana" panose="020B0604030504040204" pitchFamily="34" charset="0"/>
                <a:ea typeface="HY견고딕" pitchFamily="2" charset="-127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2"/>
                </a:solidFill>
                <a:latin typeface="Verdana" panose="020B0604030504040204" pitchFamily="34" charset="0"/>
                <a:ea typeface="HY견고딕" pitchFamily="2" charset="-127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>
                <a:solidFill>
                  <a:schemeClr val="tx2"/>
                </a:solidFill>
                <a:latin typeface="Verdana" panose="020B0604030504040204" pitchFamily="34" charset="0"/>
                <a:ea typeface="HY견고딕" pitchFamily="2" charset="-127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>
                <a:solidFill>
                  <a:schemeClr val="tx2"/>
                </a:solidFill>
                <a:latin typeface="Verdana" panose="020B0604030504040204" pitchFamily="34" charset="0"/>
                <a:ea typeface="HY견고딕" pitchFamily="2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>
                <a:solidFill>
                  <a:schemeClr val="tx2"/>
                </a:solidFill>
                <a:latin typeface="Verdana" panose="020B0604030504040204" pitchFamily="34" charset="0"/>
                <a:ea typeface="HY견고딕" pitchFamily="2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>
                <a:solidFill>
                  <a:schemeClr val="tx2"/>
                </a:solidFill>
                <a:latin typeface="Verdana" panose="020B0604030504040204" pitchFamily="34" charset="0"/>
                <a:ea typeface="HY견고딕" pitchFamily="2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>
                <a:solidFill>
                  <a:schemeClr val="tx2"/>
                </a:solidFill>
                <a:latin typeface="Verdana" panose="020B0604030504040204" pitchFamily="34" charset="0"/>
                <a:ea typeface="HY견고딕" pitchFamily="2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>
                <a:solidFill>
                  <a:schemeClr val="tx2"/>
                </a:solidFill>
                <a:latin typeface="Verdana" panose="020B0604030504040204" pitchFamily="34" charset="0"/>
                <a:ea typeface="HY견고딕" pitchFamily="2" charset="-127"/>
              </a:defRPr>
            </a:lvl9pPr>
          </a:lstStyle>
          <a:p>
            <a:pPr marL="0" indent="0" algn="just">
              <a:spcBef>
                <a:spcPts val="0"/>
              </a:spcBef>
              <a:buClrTx/>
              <a:buNone/>
              <a:defRPr/>
            </a:pPr>
            <a:r>
              <a:rPr lang="en-MY" altLang="en-US" sz="1600" dirty="0">
                <a:solidFill>
                  <a:srgbClr val="FFFF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Analysis with Website Clickstream</a:t>
            </a:r>
          </a:p>
          <a:p>
            <a:pPr marL="0" indent="0" algn="just">
              <a:spcBef>
                <a:spcPts val="0"/>
              </a:spcBef>
              <a:buClrTx/>
              <a:buNone/>
              <a:defRPr/>
            </a:pPr>
            <a:r>
              <a:rPr lang="en-MY" altLang="en-US" sz="14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Clickstream</a:t>
            </a:r>
            <a:endParaRPr lang="en-US" altLang="en-US" sz="1400" b="0" dirty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  <a:p>
            <a:pPr marL="182563" indent="-182563" algn="just">
              <a:spcBef>
                <a:spcPts val="0"/>
              </a:spcBef>
              <a:buClrTx/>
              <a:buFont typeface="Arial" panose="020B0604020202020204" pitchFamily="34" charset="0"/>
              <a:buChar char="•"/>
              <a:defRPr/>
            </a:pPr>
            <a:r>
              <a:rPr lang="en-MY" altLang="en-US" sz="14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info trail user leaves behind while visiting a website (semi-structured log files)</a:t>
            </a:r>
            <a:endParaRPr lang="en-US" altLang="zh-CN" sz="1400" b="0" dirty="0">
              <a:solidFill>
                <a:schemeClr val="bg1"/>
              </a:solidFill>
              <a:latin typeface="Segoe UI Black" panose="020B0A02040204020203" pitchFamily="34" charset="0"/>
              <a:ea typeface="SimSun" panose="02010600030101010101" pitchFamily="2" charset="-122"/>
            </a:endParaRPr>
          </a:p>
          <a:p>
            <a:pPr marL="182563" indent="-182563" algn="just">
              <a:spcBef>
                <a:spcPts val="0"/>
              </a:spcBef>
              <a:buClrTx/>
              <a:buFont typeface="Arial" panose="020B0604020202020204" pitchFamily="34" charset="0"/>
              <a:buChar char="•"/>
              <a:defRPr/>
            </a:pPr>
            <a:r>
              <a:rPr lang="en-MY" altLang="en-US" sz="14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used for path optimization, basket analysis, next product to buy &amp; allocation of website resources </a:t>
            </a:r>
            <a:endParaRPr lang="en-US" altLang="en-US" sz="1400" dirty="0">
              <a:solidFill>
                <a:schemeClr val="bg1"/>
              </a:solidFill>
              <a:latin typeface="Segoe UI Black" panose="020B0A02040204020203" pitchFamily="34" charset="0"/>
              <a:ea typeface="SimSun" panose="02010600030101010101" pitchFamily="2" charset="-122"/>
            </a:endParaRPr>
          </a:p>
          <a:p>
            <a:pPr marL="0" indent="0" algn="just">
              <a:spcBef>
                <a:spcPts val="0"/>
              </a:spcBef>
              <a:buNone/>
              <a:defRPr/>
            </a:pPr>
            <a:endParaRPr lang="en-MY" altLang="en-US" sz="800" dirty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  <a:p>
            <a:pPr marL="0" indent="0" algn="just">
              <a:spcBef>
                <a:spcPts val="0"/>
              </a:spcBef>
              <a:buNone/>
              <a:defRPr/>
            </a:pPr>
            <a:r>
              <a:rPr lang="en-MY" altLang="en-US" sz="14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Focuses on a </a:t>
            </a:r>
            <a:r>
              <a:rPr lang="en-MY" altLang="en-US" sz="1400" u="sng" dirty="0">
                <a:solidFill>
                  <a:srgbClr val="FFFF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path optimization</a:t>
            </a:r>
            <a:r>
              <a:rPr lang="en-MY" altLang="en-US" sz="1400" dirty="0">
                <a:solidFill>
                  <a:srgbClr val="FFFF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 </a:t>
            </a:r>
            <a:r>
              <a:rPr lang="en-MY" altLang="en-US" sz="14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use case specifically on how to improve the website by </a:t>
            </a:r>
          </a:p>
          <a:p>
            <a:pPr marL="0" indent="0" algn="just">
              <a:spcBef>
                <a:spcPts val="0"/>
              </a:spcBef>
              <a:buNone/>
              <a:defRPr/>
            </a:pPr>
            <a:r>
              <a:rPr lang="en-MY" altLang="en-US" sz="14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reducing bounce rates and improve conversion</a:t>
            </a:r>
          </a:p>
        </p:txBody>
      </p:sp>
      <p:sp>
        <p:nvSpPr>
          <p:cNvPr id="20" name="AutoShape 3" descr="D8FCD644EF414d608FD23FABDBB2453F# #AutoShape 3"/>
          <p:cNvSpPr>
            <a:spLocks noChangeArrowheads="1"/>
          </p:cNvSpPr>
          <p:nvPr/>
        </p:nvSpPr>
        <p:spPr bwMode="auto">
          <a:xfrm>
            <a:off x="1631951" y="2924175"/>
            <a:ext cx="3748087" cy="3429000"/>
          </a:xfrm>
          <a:prstGeom prst="rect">
            <a:avLst/>
          </a:prstGeom>
          <a:solidFill>
            <a:srgbClr val="007E00">
              <a:alpha val="79999"/>
            </a:srgbClr>
          </a:solidFill>
          <a:ln w="12700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just">
              <a:buClr>
                <a:schemeClr val="tx2"/>
              </a:buClr>
              <a:buFont typeface="Wingdings" panose="05000000000000000000" pitchFamily="2" charset="2"/>
              <a:buNone/>
            </a:pPr>
            <a:r>
              <a:rPr lang="en-US" altLang="en-US" sz="1600" b="1">
                <a:solidFill>
                  <a:srgbClr val="FFFF00"/>
                </a:solidFill>
                <a:latin typeface="Segoe UI Black" panose="020B0A02040204020203" pitchFamily="34" charset="0"/>
              </a:rPr>
              <a:t>Data Analysis Using Hadoop &amp;</a:t>
            </a:r>
          </a:p>
          <a:p>
            <a:pPr algn="just">
              <a:buClr>
                <a:schemeClr val="tx2"/>
              </a:buClr>
              <a:buFont typeface="Wingdings" panose="05000000000000000000" pitchFamily="2" charset="2"/>
              <a:buNone/>
            </a:pPr>
            <a:r>
              <a:rPr lang="en-US" altLang="en-US" sz="1600" b="1">
                <a:solidFill>
                  <a:srgbClr val="FFFF00"/>
                </a:solidFill>
                <a:latin typeface="Segoe UI Black" panose="020B0A02040204020203" pitchFamily="34" charset="0"/>
              </a:rPr>
              <a:t>Hive Tool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altLang="en-US" sz="1400" b="1">
                <a:solidFill>
                  <a:schemeClr val="bg1"/>
                </a:solidFill>
                <a:latin typeface="Segoe UI Black" panose="020B0A02040204020203" pitchFamily="34" charset="0"/>
              </a:rPr>
              <a:t>website data files were </a:t>
            </a:r>
            <a:r>
              <a:rPr lang="en-US" altLang="en-US" sz="1400" b="1" u="sng">
                <a:solidFill>
                  <a:schemeClr val="bg1"/>
                </a:solidFill>
                <a:latin typeface="Segoe UI Black" panose="020B0A02040204020203" pitchFamily="34" charset="0"/>
              </a:rPr>
              <a:t>loaded</a:t>
            </a:r>
            <a:r>
              <a:rPr lang="en-US" altLang="en-US" sz="1400" b="1">
                <a:solidFill>
                  <a:schemeClr val="bg1"/>
                </a:solidFill>
                <a:latin typeface="Segoe UI Black" panose="020B0A02040204020203" pitchFamily="34" charset="0"/>
              </a:rPr>
              <a:t> into</a:t>
            </a:r>
          </a:p>
          <a:p>
            <a:pPr algn="just">
              <a:buFont typeface="Wingdings" panose="05000000000000000000" pitchFamily="2" charset="2"/>
              <a:buNone/>
            </a:pPr>
            <a:r>
              <a:rPr lang="en-US" altLang="en-US" sz="1400" b="1">
                <a:solidFill>
                  <a:schemeClr val="bg1"/>
                </a:solidFill>
                <a:latin typeface="Segoe UI Black" panose="020B0A02040204020203" pitchFamily="34" charset="0"/>
              </a:rPr>
              <a:t>the HDFS</a:t>
            </a:r>
            <a:endParaRPr lang="en-US" altLang="zh-CN" sz="1400">
              <a:solidFill>
                <a:schemeClr val="bg1"/>
              </a:solidFill>
              <a:latin typeface="Segoe UI Black" panose="020B0A02040204020203" pitchFamily="34" charset="0"/>
              <a:ea typeface="SimSun" panose="02010600030101010101" pitchFamily="2" charset="-122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altLang="en-US" sz="1400" b="1">
                <a:solidFill>
                  <a:schemeClr val="bg1"/>
                </a:solidFill>
                <a:latin typeface="Segoe UI Black" panose="020B0A02040204020203" pitchFamily="34" charset="0"/>
              </a:rPr>
              <a:t>3 tables – omniture logs, products &amp;</a:t>
            </a:r>
          </a:p>
          <a:p>
            <a:pPr algn="just">
              <a:buFont typeface="Wingdings" panose="05000000000000000000" pitchFamily="2" charset="2"/>
              <a:buNone/>
            </a:pPr>
            <a:r>
              <a:rPr lang="en-US" altLang="en-US" sz="1400" b="1">
                <a:solidFill>
                  <a:schemeClr val="bg1"/>
                </a:solidFill>
                <a:latin typeface="Segoe UI Black" panose="020B0A02040204020203" pitchFamily="34" charset="0"/>
              </a:rPr>
              <a:t>users created via HCatalog component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altLang="en-US" sz="1400" b="1">
                <a:solidFill>
                  <a:schemeClr val="bg1"/>
                </a:solidFill>
                <a:latin typeface="Segoe UI Black" panose="020B0A02040204020203" pitchFamily="34" charset="0"/>
              </a:rPr>
              <a:t>Hive Query – view the clickstream data</a:t>
            </a:r>
          </a:p>
          <a:p>
            <a:pPr algn="just">
              <a:buFont typeface="Wingdings" panose="05000000000000000000" pitchFamily="2" charset="2"/>
              <a:buNone/>
            </a:pPr>
            <a:r>
              <a:rPr lang="en-US" altLang="en-US" sz="1400" b="1">
                <a:solidFill>
                  <a:schemeClr val="bg1"/>
                </a:solidFill>
                <a:latin typeface="Segoe UI Black" panose="020B0A02040204020203" pitchFamily="34" charset="0"/>
              </a:rPr>
              <a:t>&amp; </a:t>
            </a:r>
            <a:r>
              <a:rPr lang="en-US" altLang="en-US" sz="1400" b="1" u="sng">
                <a:solidFill>
                  <a:schemeClr val="bg1"/>
                </a:solidFill>
                <a:latin typeface="Segoe UI Black" panose="020B0A02040204020203" pitchFamily="34" charset="0"/>
              </a:rPr>
              <a:t>refine</a:t>
            </a:r>
            <a:r>
              <a:rPr lang="en-US" altLang="en-US" sz="1400" b="1">
                <a:solidFill>
                  <a:schemeClr val="bg1"/>
                </a:solidFill>
                <a:latin typeface="Segoe UI Black" panose="020B0A02040204020203" pitchFamily="34" charset="0"/>
              </a:rPr>
              <a:t> via hive query script (editor)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altLang="en-US" sz="1400" b="1">
                <a:solidFill>
                  <a:schemeClr val="bg1"/>
                </a:solidFill>
                <a:latin typeface="Segoe UI Black" panose="020B0A02040204020203" pitchFamily="34" charset="0"/>
              </a:rPr>
              <a:t>BI (Power View in MS Excel 2013)</a:t>
            </a:r>
          </a:p>
          <a:p>
            <a:pPr algn="just">
              <a:buFont typeface="Wingdings" panose="05000000000000000000" pitchFamily="2" charset="2"/>
              <a:buNone/>
            </a:pPr>
            <a:r>
              <a:rPr lang="en-US" altLang="en-US" sz="1400" b="1">
                <a:solidFill>
                  <a:schemeClr val="bg1"/>
                </a:solidFill>
                <a:latin typeface="Segoe UI Black" panose="020B0A02040204020203" pitchFamily="34" charset="0"/>
              </a:rPr>
              <a:t>– </a:t>
            </a:r>
            <a:r>
              <a:rPr lang="en-US" altLang="en-US" sz="1400" b="1" u="sng">
                <a:solidFill>
                  <a:schemeClr val="bg1"/>
                </a:solidFill>
                <a:latin typeface="Segoe UI Black" panose="020B0A02040204020203" pitchFamily="34" charset="0"/>
              </a:rPr>
              <a:t>analyze and visualize</a:t>
            </a:r>
            <a:r>
              <a:rPr lang="en-US" altLang="en-US" sz="1400" b="1">
                <a:solidFill>
                  <a:schemeClr val="bg1"/>
                </a:solidFill>
                <a:latin typeface="Segoe UI Black" panose="020B0A02040204020203" pitchFamily="34" charset="0"/>
              </a:rPr>
              <a:t> clickstream</a:t>
            </a:r>
          </a:p>
          <a:p>
            <a:pPr algn="just">
              <a:buFont typeface="Wingdings" panose="05000000000000000000" pitchFamily="2" charset="2"/>
              <a:buNone/>
            </a:pPr>
            <a:r>
              <a:rPr lang="en-US" altLang="en-US" sz="1400" b="1">
                <a:solidFill>
                  <a:schemeClr val="bg1"/>
                </a:solidFill>
                <a:latin typeface="Segoe UI Black" panose="020B0A02040204020203" pitchFamily="34" charset="0"/>
              </a:rPr>
              <a:t>data generated through Beeswax </a:t>
            </a:r>
          </a:p>
          <a:p>
            <a:pPr algn="just">
              <a:buFont typeface="Wingdings" panose="05000000000000000000" pitchFamily="2" charset="2"/>
              <a:buNone/>
            </a:pPr>
            <a:r>
              <a:rPr lang="en-US" altLang="en-US" sz="1400" b="1">
                <a:solidFill>
                  <a:schemeClr val="bg1"/>
                </a:solidFill>
                <a:latin typeface="Segoe UI Black" panose="020B0A02040204020203" pitchFamily="34" charset="0"/>
              </a:rPr>
              <a:t>Hive (UI) in HDFS</a:t>
            </a:r>
          </a:p>
        </p:txBody>
      </p:sp>
      <p:pic>
        <p:nvPicPr>
          <p:cNvPr id="30726" name="Picture 14" descr="clickstream dat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8151" y="2924176"/>
            <a:ext cx="5075237" cy="3673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91738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 autoUpdateAnimBg="0"/>
      <p:bldP spid="19" grpId="0" animBg="1" autoUpdateAnimBg="0"/>
      <p:bldP spid="20" grpId="0" animBg="1" autoUpdateAnimBg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6"/>
          <p:cNvSpPr>
            <a:spLocks noGrp="1" noChangeArrowheads="1"/>
          </p:cNvSpPr>
          <p:nvPr>
            <p:ph type="title"/>
          </p:nvPr>
        </p:nvSpPr>
        <p:spPr>
          <a:xfrm>
            <a:off x="1990726" y="0"/>
            <a:ext cx="8675687" cy="838200"/>
          </a:xfrm>
        </p:spPr>
        <p:txBody>
          <a:bodyPr/>
          <a:lstStyle/>
          <a:p>
            <a:pPr algn="ctr" eaLnBrk="1" hangingPunct="1">
              <a:defRPr/>
            </a:pPr>
            <a:r>
              <a:rPr lang="en-US">
                <a:latin typeface="Rockwell Extra Bold" charset="0"/>
              </a:rPr>
              <a:t>DATA ANALYSIS</a:t>
            </a:r>
          </a:p>
        </p:txBody>
      </p:sp>
      <p:sp>
        <p:nvSpPr>
          <p:cNvPr id="32770" name="Rectangle 1"/>
          <p:cNvSpPr>
            <a:spLocks noChangeArrowheads="1"/>
          </p:cNvSpPr>
          <p:nvPr/>
        </p:nvSpPr>
        <p:spPr bwMode="auto">
          <a:xfrm>
            <a:off x="1685925" y="954089"/>
            <a:ext cx="8858250" cy="1754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just"/>
            <a:r>
              <a:rPr lang="ms-MY" altLang="en-US" sz="1800" b="1" dirty="0">
                <a:solidFill>
                  <a:schemeClr val="accent1"/>
                </a:solidFill>
                <a:latin typeface="Segoe UI" panose="020B0502040204020203" pitchFamily="34" charset="0"/>
                <a:ea typeface="Times New Roman" panose="02020603050405020304" pitchFamily="18" charset="0"/>
              </a:rPr>
              <a:t>Data visualization</a:t>
            </a:r>
            <a:endParaRPr lang="ms-MY" altLang="en-US" sz="1800" dirty="0">
              <a:solidFill>
                <a:schemeClr val="accent1"/>
              </a:solidFill>
              <a:latin typeface="Segoe UI" panose="020B0502040204020203" pitchFamily="34" charset="0"/>
              <a:ea typeface="Times New Roman" panose="02020603050405020304" pitchFamily="18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ms-MY" altLang="en-US" sz="1800" dirty="0">
                <a:solidFill>
                  <a:schemeClr val="accent1"/>
                </a:solidFill>
                <a:latin typeface="Segoe UI" panose="020B0502040204020203" pitchFamily="34" charset="0"/>
                <a:ea typeface="Times New Roman" panose="02020603050405020304" pitchFamily="18" charset="0"/>
              </a:rPr>
              <a:t>helps to </a:t>
            </a:r>
            <a:r>
              <a:rPr lang="ms-MY" altLang="en-US" sz="1800" b="1" dirty="0">
                <a:solidFill>
                  <a:schemeClr val="accent1"/>
                </a:solidFill>
                <a:latin typeface="Segoe UI" panose="020B0502040204020203" pitchFamily="34" charset="0"/>
                <a:ea typeface="Times New Roman" panose="02020603050405020304" pitchFamily="18" charset="0"/>
              </a:rPr>
              <a:t>optimize the website and improve the business sale and values</a:t>
            </a:r>
            <a:endParaRPr lang="ms-MY" altLang="en-US" sz="1800" dirty="0">
              <a:solidFill>
                <a:schemeClr val="accent1"/>
              </a:solidFill>
              <a:latin typeface="Segoe UI" panose="020B0502040204020203" pitchFamily="34" charset="0"/>
              <a:ea typeface="Times New Roman" panose="02020603050405020304" pitchFamily="18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ms-MY" altLang="en-US" sz="1800" dirty="0">
                <a:solidFill>
                  <a:schemeClr val="accent1"/>
                </a:solidFill>
                <a:latin typeface="Segoe UI" panose="020B0502040204020203" pitchFamily="34" charset="0"/>
                <a:ea typeface="Times New Roman" panose="02020603050405020304" pitchFamily="18" charset="0"/>
              </a:rPr>
              <a:t>contained </a:t>
            </a:r>
            <a:r>
              <a:rPr lang="ms-MY" altLang="en-US" sz="1800" b="1" dirty="0">
                <a:solidFill>
                  <a:schemeClr val="accent1"/>
                </a:solidFill>
                <a:latin typeface="Segoe UI" panose="020B0502040204020203" pitchFamily="34" charset="0"/>
                <a:ea typeface="Times New Roman" panose="02020603050405020304" pitchFamily="18" charset="0"/>
              </a:rPr>
              <a:t>3 components</a:t>
            </a:r>
            <a:r>
              <a:rPr lang="ms-MY" altLang="en-US" sz="1800" dirty="0">
                <a:solidFill>
                  <a:schemeClr val="accent1"/>
                </a:solidFill>
                <a:latin typeface="Segoe UI" panose="020B0502040204020203" pitchFamily="34" charset="0"/>
                <a:ea typeface="Times New Roman" panose="02020603050405020304" pitchFamily="18" charset="0"/>
              </a:rPr>
              <a:t> – </a:t>
            </a:r>
            <a:r>
              <a:rPr lang="ms-MY" altLang="en-US" sz="1800" b="1" dirty="0">
                <a:solidFill>
                  <a:schemeClr val="accent1"/>
                </a:solidFill>
                <a:latin typeface="Segoe UI" panose="020B0502040204020203" pitchFamily="34" charset="0"/>
                <a:ea typeface="Times New Roman" panose="02020603050405020304" pitchFamily="18" charset="0"/>
              </a:rPr>
              <a:t>field area, filter</a:t>
            </a:r>
            <a:r>
              <a:rPr lang="ms-MY" altLang="en-US" sz="1800" dirty="0">
                <a:solidFill>
                  <a:schemeClr val="accent1"/>
                </a:solidFill>
                <a:latin typeface="Segoe UI" panose="020B0502040204020203" pitchFamily="34" charset="0"/>
                <a:ea typeface="Times New Roman" panose="02020603050405020304" pitchFamily="18" charset="0"/>
              </a:rPr>
              <a:t> &amp; </a:t>
            </a:r>
            <a:r>
              <a:rPr lang="ms-MY" altLang="en-US" sz="1800" b="1" dirty="0">
                <a:solidFill>
                  <a:schemeClr val="accent1"/>
                </a:solidFill>
                <a:latin typeface="Segoe UI" panose="020B0502040204020203" pitchFamily="34" charset="0"/>
                <a:ea typeface="Times New Roman" panose="02020603050405020304" pitchFamily="18" charset="0"/>
              </a:rPr>
              <a:t>size</a:t>
            </a:r>
            <a:endParaRPr lang="ms-MY" altLang="en-US" sz="1800" dirty="0">
              <a:solidFill>
                <a:schemeClr val="accent1"/>
              </a:solidFill>
              <a:latin typeface="Segoe UI" panose="020B0502040204020203" pitchFamily="34" charset="0"/>
              <a:ea typeface="Times New Roman" panose="02020603050405020304" pitchFamily="18" charset="0"/>
            </a:endParaRPr>
          </a:p>
          <a:p>
            <a:pPr algn="just"/>
            <a:r>
              <a:rPr lang="ms-MY" altLang="en-US" sz="1800" dirty="0">
                <a:solidFill>
                  <a:schemeClr val="accent1"/>
                </a:solidFill>
                <a:latin typeface="Segoe UI" panose="020B0502040204020203" pitchFamily="34" charset="0"/>
                <a:ea typeface="Times New Roman" panose="02020603050405020304" pitchFamily="18" charset="0"/>
              </a:rPr>
              <a:t>Based on the sample, </a:t>
            </a:r>
            <a:r>
              <a:rPr lang="ms-MY" altLang="en-US" sz="1800" b="1" dirty="0">
                <a:solidFill>
                  <a:schemeClr val="accent1"/>
                </a:solidFill>
                <a:latin typeface="Segoe UI" panose="020B0502040204020203" pitchFamily="34" charset="0"/>
                <a:ea typeface="Times New Roman" panose="02020603050405020304" pitchFamily="18" charset="0"/>
              </a:rPr>
              <a:t>data analysis </a:t>
            </a:r>
            <a:r>
              <a:rPr lang="ms-MY" altLang="en-US" sz="1800" dirty="0">
                <a:solidFill>
                  <a:schemeClr val="accent1"/>
                </a:solidFill>
                <a:latin typeface="Segoe UI" panose="020B0502040204020203" pitchFamily="34" charset="0"/>
                <a:ea typeface="Times New Roman" panose="02020603050405020304" pitchFamily="18" charset="0"/>
              </a:rPr>
              <a:t>on the </a:t>
            </a:r>
            <a:r>
              <a:rPr lang="ms-MY" altLang="en-US" sz="1800" b="1" dirty="0">
                <a:solidFill>
                  <a:schemeClr val="accent1"/>
                </a:solidFill>
                <a:latin typeface="Segoe UI" panose="020B0502040204020203" pitchFamily="34" charset="0"/>
                <a:ea typeface="Times New Roman" panose="02020603050405020304" pitchFamily="18" charset="0"/>
              </a:rPr>
              <a:t>clickstream data </a:t>
            </a:r>
            <a:r>
              <a:rPr lang="ms-MY" altLang="en-US" sz="1800" dirty="0">
                <a:solidFill>
                  <a:schemeClr val="accent1"/>
                </a:solidFill>
                <a:latin typeface="Segoe UI" panose="020B0502040204020203" pitchFamily="34" charset="0"/>
                <a:ea typeface="Times New Roman" panose="02020603050405020304" pitchFamily="18" charset="0"/>
              </a:rPr>
              <a:t>categorised by </a:t>
            </a:r>
            <a:r>
              <a:rPr lang="ms-MY" altLang="en-US" sz="1800" b="1" dirty="0">
                <a:solidFill>
                  <a:schemeClr val="accent1"/>
                </a:solidFill>
                <a:latin typeface="Segoe UI" panose="020B0502040204020203" pitchFamily="34" charset="0"/>
                <a:ea typeface="Times New Roman" panose="02020603050405020304" pitchFamily="18" charset="0"/>
              </a:rPr>
              <a:t>location</a:t>
            </a:r>
            <a:r>
              <a:rPr lang="ms-MY" altLang="en-US" sz="1800" dirty="0">
                <a:solidFill>
                  <a:schemeClr val="accent1"/>
                </a:solidFill>
                <a:latin typeface="Segoe UI" panose="020B0502040204020203" pitchFamily="34" charset="0"/>
                <a:ea typeface="Times New Roman" panose="02020603050405020304" pitchFamily="18" charset="0"/>
              </a:rPr>
              <a:t> </a:t>
            </a:r>
            <a:r>
              <a:rPr lang="ms-MY" altLang="en-US" sz="1800" b="1" dirty="0">
                <a:solidFill>
                  <a:schemeClr val="accent1"/>
                </a:solidFill>
                <a:latin typeface="Segoe UI" panose="020B0502040204020203" pitchFamily="34" charset="0"/>
                <a:ea typeface="Times New Roman" panose="02020603050405020304" pitchFamily="18" charset="0"/>
              </a:rPr>
              <a:t>(country/state), product category, age and gender, target customer segment </a:t>
            </a:r>
            <a:r>
              <a:rPr lang="ms-MY" altLang="en-US" sz="1800" dirty="0">
                <a:solidFill>
                  <a:schemeClr val="accent1"/>
                </a:solidFill>
                <a:latin typeface="Segoe UI" panose="020B0502040204020203" pitchFamily="34" charset="0"/>
                <a:ea typeface="Times New Roman" panose="02020603050405020304" pitchFamily="18" charset="0"/>
              </a:rPr>
              <a:t>and identify a web pages with the highest bounce rates.</a:t>
            </a:r>
            <a:endParaRPr lang="en-US" altLang="en-US" sz="1800" dirty="0">
              <a:solidFill>
                <a:schemeClr val="accent1"/>
              </a:solidFill>
              <a:latin typeface="Segoe UI" panose="020B0502040204020203" pitchFamily="34" charset="0"/>
              <a:ea typeface="Times New Roman" panose="02020603050405020304" pitchFamily="18" charset="0"/>
            </a:endParaRPr>
          </a:p>
        </p:txBody>
      </p:sp>
      <p:pic>
        <p:nvPicPr>
          <p:cNvPr id="32771" name="Picture 2" descr="countr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7026" y="2882900"/>
            <a:ext cx="4289425" cy="3068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72" name="Rectangle 2"/>
          <p:cNvSpPr>
            <a:spLocks noChangeArrowheads="1"/>
          </p:cNvSpPr>
          <p:nvPr/>
        </p:nvSpPr>
        <p:spPr bwMode="auto">
          <a:xfrm>
            <a:off x="1455737" y="5951538"/>
            <a:ext cx="457200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ms-MY" altLang="en-US" sz="1800" b="1">
                <a:solidFill>
                  <a:schemeClr val="bg1"/>
                </a:solidFill>
                <a:latin typeface="Segoe UI" panose="020B0502040204020203" pitchFamily="34" charset="0"/>
                <a:ea typeface="Times New Roman" panose="02020603050405020304" pitchFamily="18" charset="0"/>
              </a:rPr>
              <a:t>Map Visuals of Data Clickstream by Country</a:t>
            </a:r>
            <a:endParaRPr lang="en-US" altLang="en-US" sz="1800">
              <a:solidFill>
                <a:schemeClr val="bg1"/>
              </a:solidFill>
              <a:latin typeface="Segoe UI" panose="020B0502040204020203" pitchFamily="34" charset="0"/>
              <a:ea typeface="Times New Roman" panose="02020603050405020304" pitchFamily="18" charset="0"/>
            </a:endParaRPr>
          </a:p>
        </p:txBody>
      </p:sp>
      <p:pic>
        <p:nvPicPr>
          <p:cNvPr id="32773" name="Picture 3" descr="bystat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426" y="3351214"/>
            <a:ext cx="4694237" cy="3246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74" name="Rectangle 3"/>
          <p:cNvSpPr>
            <a:spLocks noChangeArrowheads="1"/>
          </p:cNvSpPr>
          <p:nvPr/>
        </p:nvSpPr>
        <p:spPr bwMode="auto">
          <a:xfrm>
            <a:off x="6115050" y="2705101"/>
            <a:ext cx="45720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ms-MY" altLang="en-US" sz="1800" b="1">
                <a:solidFill>
                  <a:schemeClr val="bg1"/>
                </a:solidFill>
                <a:latin typeface="Segoe UI" panose="020B0502040204020203" pitchFamily="34" charset="0"/>
                <a:ea typeface="Times New Roman" panose="02020603050405020304" pitchFamily="18" charset="0"/>
              </a:rPr>
              <a:t>Map Visuals of Data Clickstream by State (United States)</a:t>
            </a:r>
            <a:endParaRPr lang="en-US" altLang="en-US" sz="1800">
              <a:solidFill>
                <a:schemeClr val="bg1"/>
              </a:solidFill>
              <a:latin typeface="Segoe UI" panose="020B0502040204020203" pitchFamily="34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9023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6"/>
          <p:cNvSpPr>
            <a:spLocks noGrp="1" noChangeArrowheads="1"/>
          </p:cNvSpPr>
          <p:nvPr>
            <p:ph type="title"/>
          </p:nvPr>
        </p:nvSpPr>
        <p:spPr>
          <a:xfrm>
            <a:off x="2206626" y="0"/>
            <a:ext cx="8459787" cy="838200"/>
          </a:xfrm>
        </p:spPr>
        <p:txBody>
          <a:bodyPr/>
          <a:lstStyle/>
          <a:p>
            <a:pPr algn="ctr" eaLnBrk="1" hangingPunct="1">
              <a:defRPr/>
            </a:pPr>
            <a:r>
              <a:rPr lang="en-US">
                <a:latin typeface="Rockwell Extra Bold" charset="0"/>
              </a:rPr>
              <a:t>DATA ANALYSIS</a:t>
            </a:r>
          </a:p>
        </p:txBody>
      </p:sp>
      <p:sp>
        <p:nvSpPr>
          <p:cNvPr id="34818" name="Rectangle 2"/>
          <p:cNvSpPr>
            <a:spLocks noChangeArrowheads="1"/>
          </p:cNvSpPr>
          <p:nvPr/>
        </p:nvSpPr>
        <p:spPr bwMode="auto">
          <a:xfrm>
            <a:off x="1495425" y="4092576"/>
            <a:ext cx="4068763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sz="1800" b="1" dirty="0">
                <a:solidFill>
                  <a:schemeClr val="accent1"/>
                </a:solidFill>
                <a:latin typeface="Segoe UI" panose="020B0502040204020203" pitchFamily="34" charset="0"/>
                <a:ea typeface="Times New Roman" panose="02020603050405020304" pitchFamily="18" charset="0"/>
              </a:rPr>
              <a:t>Map Visual the Highest Number of Visitor by Product Categories and Colors</a:t>
            </a:r>
            <a:endParaRPr lang="en-US" altLang="en-US" sz="1800" dirty="0">
              <a:solidFill>
                <a:schemeClr val="accent1"/>
              </a:solidFill>
              <a:latin typeface="Segoe UI" panose="020B0502040204020203" pitchFamily="34" charset="0"/>
              <a:ea typeface="Times New Roman" panose="02020603050405020304" pitchFamily="18" charset="0"/>
            </a:endParaRPr>
          </a:p>
        </p:txBody>
      </p:sp>
      <p:sp>
        <p:nvSpPr>
          <p:cNvPr id="34819" name="Rectangle 3"/>
          <p:cNvSpPr>
            <a:spLocks noChangeArrowheads="1"/>
          </p:cNvSpPr>
          <p:nvPr/>
        </p:nvSpPr>
        <p:spPr bwMode="auto">
          <a:xfrm>
            <a:off x="6670675" y="928688"/>
            <a:ext cx="3922712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sz="1800" b="1">
                <a:solidFill>
                  <a:schemeClr val="accent1"/>
                </a:solidFill>
                <a:latin typeface="Segoe UI" panose="020B0502040204020203" pitchFamily="34" charset="0"/>
                <a:ea typeface="Times New Roman" panose="02020603050405020304" pitchFamily="18" charset="0"/>
              </a:rPr>
              <a:t>Customer Population Chart on Clothing Data by Age and Gender</a:t>
            </a:r>
            <a:endParaRPr lang="en-US" altLang="en-US" sz="1800">
              <a:solidFill>
                <a:schemeClr val="accent1"/>
              </a:solidFill>
              <a:latin typeface="Segoe UI" panose="020B0502040204020203" pitchFamily="34" charset="0"/>
              <a:ea typeface="Times New Roman" panose="02020603050405020304" pitchFamily="18" charset="0"/>
            </a:endParaRPr>
          </a:p>
        </p:txBody>
      </p:sp>
      <p:pic>
        <p:nvPicPr>
          <p:cNvPr id="34820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3851" y="908050"/>
            <a:ext cx="4383087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1" name="Picture 3" descr="clothing by age mal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7738" y="1522414"/>
            <a:ext cx="4557713" cy="2613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2" name="Picture 4" descr="count of url in ascending graph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8351" y="4179888"/>
            <a:ext cx="4530725" cy="255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23" name="Rectangle 4"/>
          <p:cNvSpPr>
            <a:spLocks noChangeArrowheads="1"/>
          </p:cNvSpPr>
          <p:nvPr/>
        </p:nvSpPr>
        <p:spPr bwMode="auto">
          <a:xfrm>
            <a:off x="3530600" y="6092826"/>
            <a:ext cx="231775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ms-MY" altLang="en-US" sz="1800" b="1">
                <a:solidFill>
                  <a:schemeClr val="accent1"/>
                </a:solidFill>
                <a:latin typeface="Segoe UI" panose="020B0502040204020203" pitchFamily="34" charset="0"/>
                <a:ea typeface="Times New Roman" panose="02020603050405020304" pitchFamily="18" charset="0"/>
              </a:rPr>
              <a:t>Count of URL</a:t>
            </a:r>
          </a:p>
          <a:p>
            <a:pPr algn="ctr"/>
            <a:r>
              <a:rPr lang="ms-MY" altLang="en-US" sz="1800" b="1">
                <a:solidFill>
                  <a:schemeClr val="accent1"/>
                </a:solidFill>
                <a:latin typeface="Segoe UI" panose="020B0502040204020203" pitchFamily="34" charset="0"/>
                <a:ea typeface="Times New Roman" panose="02020603050405020304" pitchFamily="18" charset="0"/>
              </a:rPr>
              <a:t>in Ascending Order</a:t>
            </a:r>
            <a:endParaRPr lang="en-US" altLang="en-US" sz="1800">
              <a:solidFill>
                <a:schemeClr val="accent1"/>
              </a:solidFill>
              <a:latin typeface="Segoe UI" panose="020B0502040204020203" pitchFamily="34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6438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  <a:endParaRPr lang="en-US" dirty="0"/>
          </a:p>
        </p:txBody>
      </p:sp>
      <p:sp>
        <p:nvSpPr>
          <p:cNvPr id="27650" name="Rectangle 6"/>
          <p:cNvSpPr>
            <a:spLocks noGrp="1" noChangeArrowheads="1"/>
          </p:cNvSpPr>
          <p:nvPr>
            <p:ph type="title"/>
          </p:nvPr>
        </p:nvSpPr>
        <p:spPr>
          <a:xfrm>
            <a:off x="2206626" y="0"/>
            <a:ext cx="8459787" cy="838200"/>
          </a:xfrm>
        </p:spPr>
        <p:txBody>
          <a:bodyPr/>
          <a:lstStyle/>
          <a:p>
            <a:pPr algn="ctr" eaLnBrk="1" hangingPunct="1">
              <a:defRPr/>
            </a:pPr>
            <a:r>
              <a:rPr lang="en-US">
                <a:latin typeface="Rockwell Extra Bold" charset="0"/>
              </a:rPr>
              <a:t>DATA ANALYSIS</a:t>
            </a:r>
          </a:p>
        </p:txBody>
      </p:sp>
      <p:sp>
        <p:nvSpPr>
          <p:cNvPr id="14" name="Heptagon 13"/>
          <p:cNvSpPr>
            <a:spLocks/>
          </p:cNvSpPr>
          <p:nvPr/>
        </p:nvSpPr>
        <p:spPr bwMode="auto">
          <a:xfrm>
            <a:off x="2312988" y="687389"/>
            <a:ext cx="652463" cy="554037"/>
          </a:xfrm>
          <a:custGeom>
            <a:avLst/>
            <a:gdLst>
              <a:gd name="T0" fmla="*/ -2 w 652463"/>
              <a:gd name="T1" fmla="*/ 356305 h 554037"/>
              <a:gd name="T2" fmla="*/ 64614 w 652463"/>
              <a:gd name="T3" fmla="*/ 109734 h 554037"/>
              <a:gd name="T4" fmla="*/ 326232 w 652463"/>
              <a:gd name="T5" fmla="*/ 0 h 554037"/>
              <a:gd name="T6" fmla="*/ 587849 w 652463"/>
              <a:gd name="T7" fmla="*/ 109734 h 554037"/>
              <a:gd name="T8" fmla="*/ 652465 w 652463"/>
              <a:gd name="T9" fmla="*/ 356305 h 554037"/>
              <a:gd name="T10" fmla="*/ 471417 w 652463"/>
              <a:gd name="T11" fmla="*/ 554040 h 554037"/>
              <a:gd name="T12" fmla="*/ 181046 w 652463"/>
              <a:gd name="T13" fmla="*/ 554040 h 554037"/>
              <a:gd name="T14" fmla="*/ -2 w 652463"/>
              <a:gd name="T15" fmla="*/ 356305 h 554037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652463"/>
              <a:gd name="T25" fmla="*/ 0 h 554037"/>
              <a:gd name="T26" fmla="*/ 652463 w 652463"/>
              <a:gd name="T27" fmla="*/ 554037 h 554037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652463" h="554037">
                <a:moveTo>
                  <a:pt x="-2" y="356305"/>
                </a:moveTo>
                <a:lnTo>
                  <a:pt x="64614" y="109734"/>
                </a:lnTo>
                <a:lnTo>
                  <a:pt x="326232" y="0"/>
                </a:lnTo>
                <a:lnTo>
                  <a:pt x="587849" y="109734"/>
                </a:lnTo>
                <a:lnTo>
                  <a:pt x="652465" y="356305"/>
                </a:lnTo>
                <a:lnTo>
                  <a:pt x="471417" y="554040"/>
                </a:lnTo>
                <a:lnTo>
                  <a:pt x="181046" y="554040"/>
                </a:lnTo>
                <a:lnTo>
                  <a:pt x="-2" y="356305"/>
                </a:lnTo>
                <a:close/>
              </a:path>
            </a:pathLst>
          </a:custGeom>
          <a:gradFill rotWithShape="0">
            <a:gsLst>
              <a:gs pos="0">
                <a:srgbClr val="005D9B"/>
              </a:gs>
              <a:gs pos="50000">
                <a:schemeClr val="accent1"/>
              </a:gs>
              <a:gs pos="100000">
                <a:srgbClr val="005D9B"/>
              </a:gs>
            </a:gsLst>
            <a:lin ang="5400000" scaled="1"/>
          </a:gradFill>
          <a:ln w="25400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lang="en-MY" altLang="en-US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2</a:t>
            </a:r>
            <a:endParaRPr lang="en-MY" dirty="0"/>
          </a:p>
        </p:txBody>
      </p:sp>
      <p:sp>
        <p:nvSpPr>
          <p:cNvPr id="15" name="AutoShape 3" descr="07CD1E3675BD4affA6CA63955D31575C# #AutoShape 3"/>
          <p:cNvSpPr>
            <a:spLocks noChangeArrowheads="1"/>
          </p:cNvSpPr>
          <p:nvPr/>
        </p:nvSpPr>
        <p:spPr bwMode="auto">
          <a:xfrm>
            <a:off x="2965450" y="900113"/>
            <a:ext cx="7618412" cy="431800"/>
          </a:xfrm>
          <a:prstGeom prst="rect">
            <a:avLst/>
          </a:prstGeom>
          <a:solidFill>
            <a:srgbClr val="595959">
              <a:alpha val="78038"/>
            </a:srgbClr>
          </a:solidFill>
          <a:ln w="12700">
            <a:solidFill>
              <a:schemeClr val="bg1"/>
            </a:solidFill>
            <a:miter lim="800000"/>
            <a:headEnd/>
            <a:tailEnd/>
          </a:ln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2000" b="1">
                <a:solidFill>
                  <a:srgbClr val="FFFF00"/>
                </a:solidFill>
                <a:latin typeface="Segoe UI Black" panose="020B0A02040204020203" pitchFamily="34" charset="0"/>
              </a:rPr>
              <a:t>Sample 2: Analyzing Social Media and Customer Sentiment</a:t>
            </a:r>
          </a:p>
        </p:txBody>
      </p:sp>
      <p:sp>
        <p:nvSpPr>
          <p:cNvPr id="19" name="AutoShape 3" descr="D8FCD644EF414d608FD23FABDBB2453F# #AutoShape 3"/>
          <p:cNvSpPr>
            <a:spLocks noChangeArrowheads="1"/>
          </p:cNvSpPr>
          <p:nvPr/>
        </p:nvSpPr>
        <p:spPr bwMode="auto">
          <a:xfrm>
            <a:off x="1576388" y="1331914"/>
            <a:ext cx="9026525" cy="1881187"/>
          </a:xfrm>
          <a:prstGeom prst="rect">
            <a:avLst/>
          </a:prstGeom>
          <a:solidFill>
            <a:srgbClr val="007E00">
              <a:alpha val="79999"/>
            </a:srgbClr>
          </a:solidFill>
          <a:ln w="12700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just">
              <a:buFont typeface="Wingdings" panose="05000000000000000000" pitchFamily="2" charset="2"/>
              <a:buNone/>
            </a:pPr>
            <a:r>
              <a:rPr lang="en-US" altLang="en-US" sz="1600" b="1">
                <a:solidFill>
                  <a:srgbClr val="FFFF00"/>
                </a:solidFill>
                <a:latin typeface="Segoe UI Black" panose="020B0A02040204020203" pitchFamily="34" charset="0"/>
              </a:rPr>
              <a:t>Sentiment Analysis with Twitter Feeds</a:t>
            </a:r>
            <a:endParaRPr lang="en-US" altLang="en-US" sz="1400">
              <a:solidFill>
                <a:schemeClr val="bg1"/>
              </a:solidFill>
              <a:latin typeface="Segoe UI Black" panose="020B0A02040204020203" pitchFamily="34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altLang="en-US" sz="1400" b="1">
                <a:solidFill>
                  <a:schemeClr val="bg1"/>
                </a:solidFill>
                <a:latin typeface="Segoe UI Black" panose="020B0A02040204020203" pitchFamily="34" charset="0"/>
              </a:rPr>
              <a:t>Twitter.com – a popular microblogging website, each tweet contained 140 characters in length</a:t>
            </a:r>
            <a:endParaRPr lang="en-US" altLang="zh-CN" sz="1400">
              <a:solidFill>
                <a:schemeClr val="bg1"/>
              </a:solidFill>
              <a:latin typeface="Segoe UI Black" panose="020B0A02040204020203" pitchFamily="34" charset="0"/>
              <a:ea typeface="SimSun" panose="02010600030101010101" pitchFamily="2" charset="-122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altLang="en-US" sz="1400" b="1">
                <a:solidFill>
                  <a:schemeClr val="bg1"/>
                </a:solidFill>
                <a:latin typeface="Segoe UI Black" panose="020B0A02040204020203" pitchFamily="34" charset="0"/>
              </a:rPr>
              <a:t>Tweets – to express emotion on a particular subject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altLang="en-US" sz="1400" b="1">
                <a:solidFill>
                  <a:schemeClr val="bg1"/>
                </a:solidFill>
                <a:latin typeface="Segoe UI Black" panose="020B0A02040204020203" pitchFamily="34" charset="0"/>
              </a:rPr>
              <a:t>Polarity – Positive, Negative and Neutral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altLang="en-US" sz="1400" b="1">
                <a:solidFill>
                  <a:schemeClr val="bg1"/>
                </a:solidFill>
                <a:latin typeface="Segoe UI Black" panose="020B0A02040204020203" pitchFamily="34" charset="0"/>
              </a:rPr>
              <a:t>Sentiment data – unstructured data represents opinions, emotions &amp; attitudes contained in sources </a:t>
            </a:r>
          </a:p>
          <a:p>
            <a:pPr algn="just">
              <a:buFont typeface="Wingdings" panose="05000000000000000000" pitchFamily="2" charset="2"/>
              <a:buNone/>
            </a:pPr>
            <a:r>
              <a:rPr lang="en-US" altLang="en-US" sz="1400" b="1">
                <a:solidFill>
                  <a:schemeClr val="bg1"/>
                </a:solidFill>
                <a:latin typeface="Segoe UI Black" panose="020B0A02040204020203" pitchFamily="34" charset="0"/>
              </a:rPr>
              <a:t>such as social media posts, blogs, online product reviews &amp; customer support interactions</a:t>
            </a:r>
          </a:p>
          <a:p>
            <a:pPr algn="just">
              <a:buFont typeface="Wingdings" panose="05000000000000000000" pitchFamily="2" charset="2"/>
              <a:buNone/>
            </a:pPr>
            <a:endParaRPr lang="en-US" altLang="en-US" sz="800" b="1">
              <a:solidFill>
                <a:schemeClr val="bg1"/>
              </a:solidFill>
              <a:latin typeface="Segoe UI Black" panose="020B0A02040204020203" pitchFamily="34" charset="0"/>
            </a:endParaRPr>
          </a:p>
          <a:p>
            <a:pPr algn="just">
              <a:buClr>
                <a:schemeClr val="tx2"/>
              </a:buClr>
              <a:buFont typeface="Wingdings" panose="05000000000000000000" pitchFamily="2" charset="2"/>
              <a:buNone/>
            </a:pPr>
            <a:r>
              <a:rPr lang="en-US" altLang="en-US" sz="1400" b="1">
                <a:solidFill>
                  <a:schemeClr val="bg1"/>
                </a:solidFill>
                <a:latin typeface="Segoe UI Black" panose="020B0A02040204020203" pitchFamily="34" charset="0"/>
              </a:rPr>
              <a:t>Focuses on a </a:t>
            </a:r>
            <a:r>
              <a:rPr lang="en-US" altLang="en-US" sz="1400" b="1" u="sng">
                <a:solidFill>
                  <a:srgbClr val="FFFF00"/>
                </a:solidFill>
                <a:latin typeface="Segoe UI Black" panose="020B0A02040204020203" pitchFamily="34" charset="0"/>
              </a:rPr>
              <a:t>product launch</a:t>
            </a:r>
            <a:r>
              <a:rPr lang="en-US" altLang="en-US" sz="1400" b="1">
                <a:solidFill>
                  <a:srgbClr val="FFFF00"/>
                </a:solidFill>
                <a:latin typeface="Segoe UI Black" panose="020B0A02040204020203" pitchFamily="34" charset="0"/>
              </a:rPr>
              <a:t> </a:t>
            </a:r>
            <a:r>
              <a:rPr lang="en-US" altLang="en-US" sz="1400" b="1">
                <a:solidFill>
                  <a:schemeClr val="bg1"/>
                </a:solidFill>
                <a:latin typeface="Segoe UI Black" panose="020B0A02040204020203" pitchFamily="34" charset="0"/>
              </a:rPr>
              <a:t>on Twitter Data at public sentiment during the days leading </a:t>
            </a:r>
          </a:p>
          <a:p>
            <a:pPr algn="just">
              <a:buClr>
                <a:schemeClr val="tx2"/>
              </a:buClr>
              <a:buFont typeface="Wingdings" panose="05000000000000000000" pitchFamily="2" charset="2"/>
              <a:buNone/>
            </a:pPr>
            <a:r>
              <a:rPr lang="en-US" altLang="en-US" sz="1400" b="1">
                <a:solidFill>
                  <a:schemeClr val="bg1"/>
                </a:solidFill>
                <a:latin typeface="Segoe UI Black" panose="020B0A02040204020203" pitchFamily="34" charset="0"/>
              </a:rPr>
              <a:t>up to and immediately following the recent release of </a:t>
            </a:r>
            <a:r>
              <a:rPr lang="en-US" altLang="en-US" sz="1400" b="1" u="sng">
                <a:solidFill>
                  <a:schemeClr val="bg1"/>
                </a:solidFill>
                <a:latin typeface="Segoe UI Black" panose="020B0A02040204020203" pitchFamily="34" charset="0"/>
              </a:rPr>
              <a:t>the movie Iron Man 3</a:t>
            </a:r>
          </a:p>
        </p:txBody>
      </p:sp>
      <p:sp>
        <p:nvSpPr>
          <p:cNvPr id="20" name="AutoShape 3" descr="D8FCD644EF414d608FD23FABDBB2453F# #AutoShape 3"/>
          <p:cNvSpPr>
            <a:spLocks noChangeArrowheads="1"/>
          </p:cNvSpPr>
          <p:nvPr/>
        </p:nvSpPr>
        <p:spPr bwMode="auto">
          <a:xfrm>
            <a:off x="1590675" y="3303589"/>
            <a:ext cx="3746500" cy="3311525"/>
          </a:xfrm>
          <a:prstGeom prst="rect">
            <a:avLst/>
          </a:prstGeom>
          <a:solidFill>
            <a:srgbClr val="007E00">
              <a:alpha val="79999"/>
            </a:srgbClr>
          </a:solidFill>
          <a:ln w="12700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just">
              <a:buClr>
                <a:schemeClr val="tx2"/>
              </a:buClr>
              <a:buFont typeface="Wingdings" panose="05000000000000000000" pitchFamily="2" charset="2"/>
              <a:buNone/>
            </a:pPr>
            <a:r>
              <a:rPr lang="en-US" altLang="en-US" sz="1600" b="1">
                <a:solidFill>
                  <a:srgbClr val="FFFF00"/>
                </a:solidFill>
                <a:latin typeface="Segoe UI Black" panose="020B0A02040204020203" pitchFamily="34" charset="0"/>
              </a:rPr>
              <a:t>Sentiment Data Analysis Using</a:t>
            </a:r>
          </a:p>
          <a:p>
            <a:pPr algn="just">
              <a:buClr>
                <a:schemeClr val="tx2"/>
              </a:buClr>
              <a:buFont typeface="Wingdings" panose="05000000000000000000" pitchFamily="2" charset="2"/>
              <a:buNone/>
            </a:pPr>
            <a:r>
              <a:rPr lang="en-US" altLang="en-US" sz="1600" b="1">
                <a:solidFill>
                  <a:srgbClr val="FFFF00"/>
                </a:solidFill>
                <a:latin typeface="Segoe UI Black" panose="020B0A02040204020203" pitchFamily="34" charset="0"/>
              </a:rPr>
              <a:t>Hadoop &amp; Hive Tool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altLang="en-US" sz="1400" b="1">
                <a:solidFill>
                  <a:schemeClr val="bg1"/>
                </a:solidFill>
                <a:latin typeface="Segoe UI Black" panose="020B0A02040204020203" pitchFamily="34" charset="0"/>
              </a:rPr>
              <a:t>Raw data is generated from twitter in</a:t>
            </a:r>
          </a:p>
          <a:p>
            <a:pPr algn="just">
              <a:buFont typeface="Wingdings" panose="05000000000000000000" pitchFamily="2" charset="2"/>
              <a:buNone/>
            </a:pPr>
            <a:r>
              <a:rPr lang="en-US" altLang="en-US" sz="1400" b="1">
                <a:solidFill>
                  <a:schemeClr val="bg1"/>
                </a:solidFill>
                <a:latin typeface="Segoe UI Black" panose="020B0A02040204020203" pitchFamily="34" charset="0"/>
              </a:rPr>
              <a:t>JavaScript Object Notation (JSON)</a:t>
            </a:r>
          </a:p>
          <a:p>
            <a:pPr algn="just">
              <a:buFont typeface="Wingdings" panose="05000000000000000000" pitchFamily="2" charset="2"/>
              <a:buNone/>
            </a:pPr>
            <a:r>
              <a:rPr lang="en-US" altLang="en-US" sz="1400" b="1">
                <a:solidFill>
                  <a:schemeClr val="bg1"/>
                </a:solidFill>
                <a:latin typeface="Segoe UI Black" panose="020B0A02040204020203" pitchFamily="34" charset="0"/>
              </a:rPr>
              <a:t>format using twitter API 1.1</a:t>
            </a:r>
            <a:endParaRPr lang="en-US" altLang="zh-CN" sz="1400">
              <a:solidFill>
                <a:schemeClr val="bg1"/>
              </a:solidFill>
              <a:latin typeface="Segoe UI Black" panose="020B0A02040204020203" pitchFamily="34" charset="0"/>
              <a:ea typeface="SimSun" panose="02010600030101010101" pitchFamily="2" charset="-122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altLang="en-US" sz="1400" b="1">
                <a:solidFill>
                  <a:schemeClr val="bg1"/>
                </a:solidFill>
                <a:latin typeface="Segoe UI Black" panose="020B0A02040204020203" pitchFamily="34" charset="0"/>
              </a:rPr>
              <a:t>Sentiment data (stream Twitter feeds)</a:t>
            </a:r>
          </a:p>
          <a:p>
            <a:pPr algn="just">
              <a:buFont typeface="Wingdings" panose="05000000000000000000" pitchFamily="2" charset="2"/>
              <a:buNone/>
            </a:pPr>
            <a:r>
              <a:rPr lang="en-US" altLang="en-US" sz="1400" b="1">
                <a:solidFill>
                  <a:schemeClr val="bg1"/>
                </a:solidFill>
                <a:latin typeface="Segoe UI Black" panose="020B0A02040204020203" pitchFamily="34" charset="0"/>
              </a:rPr>
              <a:t>were captured using Flume and then </a:t>
            </a:r>
          </a:p>
          <a:p>
            <a:pPr algn="just">
              <a:buFont typeface="Wingdings" panose="05000000000000000000" pitchFamily="2" charset="2"/>
              <a:buNone/>
            </a:pPr>
            <a:r>
              <a:rPr lang="en-US" altLang="en-US" sz="1400" b="1">
                <a:solidFill>
                  <a:schemeClr val="bg1"/>
                </a:solidFill>
                <a:latin typeface="Segoe UI Black" panose="020B0A02040204020203" pitchFamily="34" charset="0"/>
              </a:rPr>
              <a:t>loaded into the HDFS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altLang="en-US" sz="1400" b="1">
                <a:solidFill>
                  <a:schemeClr val="bg1"/>
                </a:solidFill>
                <a:latin typeface="Segoe UI Black" panose="020B0A02040204020203" pitchFamily="34" charset="0"/>
              </a:rPr>
              <a:t>Hive – create table tweetsbi, </a:t>
            </a:r>
            <a:r>
              <a:rPr lang="en-US" altLang="en-US" sz="1400" b="1" u="sng">
                <a:solidFill>
                  <a:schemeClr val="bg1"/>
                </a:solidFill>
                <a:latin typeface="Segoe UI Black" panose="020B0A02040204020203" pitchFamily="34" charset="0"/>
              </a:rPr>
              <a:t>refine</a:t>
            </a:r>
            <a:r>
              <a:rPr lang="en-US" altLang="en-US" sz="1400" b="1">
                <a:solidFill>
                  <a:schemeClr val="bg1"/>
                </a:solidFill>
                <a:latin typeface="Segoe UI Black" panose="020B0A02040204020203" pitchFamily="34" charset="0"/>
              </a:rPr>
              <a:t> raw </a:t>
            </a:r>
          </a:p>
          <a:p>
            <a:pPr algn="just">
              <a:buFont typeface="Wingdings" panose="05000000000000000000" pitchFamily="2" charset="2"/>
              <a:buNone/>
            </a:pPr>
            <a:r>
              <a:rPr lang="en-US" altLang="en-US" sz="1400" b="1">
                <a:solidFill>
                  <a:schemeClr val="bg1"/>
                </a:solidFill>
                <a:latin typeface="Segoe UI Black" panose="020B0A02040204020203" pitchFamily="34" charset="0"/>
              </a:rPr>
              <a:t>data &amp; view in HCatalog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altLang="en-US" sz="1400" b="1">
                <a:solidFill>
                  <a:schemeClr val="bg1"/>
                </a:solidFill>
                <a:latin typeface="Segoe UI Black" panose="020B0A02040204020203" pitchFamily="34" charset="0"/>
              </a:rPr>
              <a:t>Import into MS Excel 2013 with ODBC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altLang="en-US" sz="1400" b="1">
                <a:solidFill>
                  <a:schemeClr val="bg1"/>
                </a:solidFill>
                <a:latin typeface="Segoe UI Black" panose="020B0A02040204020203" pitchFamily="34" charset="0"/>
              </a:rPr>
              <a:t>BI (Power View in MS Excel 2013)</a:t>
            </a:r>
          </a:p>
          <a:p>
            <a:pPr algn="just">
              <a:buFont typeface="Wingdings" panose="05000000000000000000" pitchFamily="2" charset="2"/>
              <a:buNone/>
            </a:pPr>
            <a:r>
              <a:rPr lang="en-US" altLang="en-US" sz="1400" b="1">
                <a:solidFill>
                  <a:schemeClr val="bg1"/>
                </a:solidFill>
                <a:latin typeface="Segoe UI Black" panose="020B0A02040204020203" pitchFamily="34" charset="0"/>
              </a:rPr>
              <a:t>– </a:t>
            </a:r>
            <a:r>
              <a:rPr lang="en-US" altLang="en-US" sz="1400" b="1" u="sng">
                <a:solidFill>
                  <a:schemeClr val="bg1"/>
                </a:solidFill>
                <a:latin typeface="Segoe UI Black" panose="020B0A02040204020203" pitchFamily="34" charset="0"/>
              </a:rPr>
              <a:t>analyze and visualize</a:t>
            </a:r>
            <a:r>
              <a:rPr lang="en-US" altLang="en-US" sz="1400" b="1">
                <a:solidFill>
                  <a:schemeClr val="bg1"/>
                </a:solidFill>
                <a:latin typeface="Segoe UI Black" panose="020B0A02040204020203" pitchFamily="34" charset="0"/>
              </a:rPr>
              <a:t> sentiment data</a:t>
            </a:r>
          </a:p>
        </p:txBody>
      </p:sp>
      <p:pic>
        <p:nvPicPr>
          <p:cNvPr id="36870" name="Picture 2" descr="Load+Refie+Visualize sentiment dat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6712" y="3303589"/>
            <a:ext cx="5137150" cy="3311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96177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 autoUpdateAnimBg="0"/>
      <p:bldP spid="19" grpId="0" animBg="1" autoUpdateAnimBg="0"/>
      <p:bldP spid="20" grpId="0" animBg="1" autoUpdateAnimBg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6"/>
          <p:cNvSpPr>
            <a:spLocks noGrp="1" noChangeArrowheads="1"/>
          </p:cNvSpPr>
          <p:nvPr>
            <p:ph type="title"/>
          </p:nvPr>
        </p:nvSpPr>
        <p:spPr>
          <a:xfrm>
            <a:off x="1701800" y="0"/>
            <a:ext cx="8964612" cy="838200"/>
          </a:xfrm>
        </p:spPr>
        <p:txBody>
          <a:bodyPr/>
          <a:lstStyle/>
          <a:p>
            <a:pPr algn="ctr" eaLnBrk="1" hangingPunct="1">
              <a:defRPr/>
            </a:pPr>
            <a:r>
              <a:rPr lang="en-US">
                <a:latin typeface="Rockwell Extra Bold" charset="0"/>
              </a:rPr>
              <a:t>DATA ANALYSIS</a:t>
            </a:r>
          </a:p>
        </p:txBody>
      </p:sp>
      <p:sp>
        <p:nvSpPr>
          <p:cNvPr id="38914" name="Rectangle 1"/>
          <p:cNvSpPr>
            <a:spLocks noChangeArrowheads="1"/>
          </p:cNvSpPr>
          <p:nvPr/>
        </p:nvSpPr>
        <p:spPr bwMode="auto">
          <a:xfrm>
            <a:off x="1701800" y="955676"/>
            <a:ext cx="8856662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76213" indent="-176213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just">
              <a:buFont typeface="Arial" panose="020B0604020202020204" pitchFamily="34" charset="0"/>
              <a:buChar char="•"/>
            </a:pPr>
            <a:r>
              <a:rPr lang="ms-MY" altLang="en-US" sz="2000" b="1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 analysis </a:t>
            </a:r>
            <a:r>
              <a:rPr lang="ms-MY" altLang="en-US" sz="200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categorised by </a:t>
            </a:r>
            <a:r>
              <a:rPr lang="ms-MY" altLang="en-US" sz="2000" b="1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country and colors</a:t>
            </a:r>
            <a:endParaRPr lang="ms-MY" altLang="en-US" sz="2000">
              <a:solidFill>
                <a:schemeClr val="accent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altLang="en-US" sz="200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 </a:t>
            </a:r>
            <a:r>
              <a:rPr lang="en-US" altLang="en-US" sz="2000" b="1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map</a:t>
            </a:r>
            <a:r>
              <a:rPr lang="en-US" altLang="en-US" sz="200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displays the </a:t>
            </a:r>
            <a:r>
              <a:rPr lang="en-US" altLang="en-US" sz="2000" b="1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sentiment data by color – </a:t>
            </a:r>
            <a:endParaRPr lang="en-US" altLang="en-US">
              <a:solidFill>
                <a:schemeClr val="accent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8915" name="Rectangle 2"/>
          <p:cNvSpPr>
            <a:spLocks noChangeArrowheads="1"/>
          </p:cNvSpPr>
          <p:nvPr/>
        </p:nvSpPr>
        <p:spPr bwMode="auto">
          <a:xfrm>
            <a:off x="1358900" y="5634038"/>
            <a:ext cx="4572001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sz="1800" b="1">
                <a:solidFill>
                  <a:schemeClr val="accent1"/>
                </a:solidFill>
                <a:latin typeface="Segoe UI" panose="020B0502040204020203" pitchFamily="34" charset="0"/>
                <a:ea typeface="Times New Roman" panose="02020603050405020304" pitchFamily="18" charset="0"/>
              </a:rPr>
              <a:t>Sentiment by Country and Colors</a:t>
            </a:r>
            <a:endParaRPr lang="en-US" altLang="en-US" sz="1800">
              <a:solidFill>
                <a:schemeClr val="accent1"/>
              </a:solidFill>
              <a:latin typeface="Segoe UI" panose="020B0502040204020203" pitchFamily="34" charset="0"/>
              <a:ea typeface="Times New Roman" panose="02020603050405020304" pitchFamily="18" charset="0"/>
            </a:endParaRPr>
          </a:p>
        </p:txBody>
      </p:sp>
      <p:sp>
        <p:nvSpPr>
          <p:cNvPr id="38916" name="Rectangle 3"/>
          <p:cNvSpPr>
            <a:spLocks noChangeArrowheads="1"/>
          </p:cNvSpPr>
          <p:nvPr/>
        </p:nvSpPr>
        <p:spPr bwMode="auto">
          <a:xfrm>
            <a:off x="6635750" y="2717801"/>
            <a:ext cx="3922712" cy="379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sz="1800" b="1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Positive </a:t>
            </a:r>
            <a:r>
              <a:rPr lang="ms-MY" altLang="en-US" sz="1800" b="1">
                <a:solidFill>
                  <a:schemeClr val="accent1"/>
                </a:solidFill>
                <a:latin typeface="Segoe UI" panose="020B0502040204020203" pitchFamily="34" charset="0"/>
                <a:ea typeface="Times New Roman" panose="02020603050405020304" pitchFamily="18" charset="0"/>
              </a:rPr>
              <a:t>Sentiment in Ireland</a:t>
            </a:r>
            <a:endParaRPr lang="en-US" altLang="en-US" sz="1800">
              <a:solidFill>
                <a:schemeClr val="accent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8917" name="Picture 2" descr="count of sentimen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0987" y="1785939"/>
            <a:ext cx="4768850" cy="3875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18" name="Picture 3" descr="Irelan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7075" y="3068639"/>
            <a:ext cx="4786312" cy="3552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19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6663" y="1341438"/>
            <a:ext cx="2036763" cy="1065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71128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6"/>
          <p:cNvSpPr>
            <a:spLocks noGrp="1" noChangeArrowheads="1"/>
          </p:cNvSpPr>
          <p:nvPr>
            <p:ph type="title"/>
          </p:nvPr>
        </p:nvSpPr>
        <p:spPr>
          <a:xfrm>
            <a:off x="1917700" y="0"/>
            <a:ext cx="8748712" cy="838200"/>
          </a:xfrm>
        </p:spPr>
        <p:txBody>
          <a:bodyPr/>
          <a:lstStyle/>
          <a:p>
            <a:pPr algn="ctr" eaLnBrk="1" hangingPunct="1">
              <a:defRPr/>
            </a:pPr>
            <a:r>
              <a:rPr lang="en-US">
                <a:latin typeface="Rockwell Extra Bold" charset="0"/>
              </a:rPr>
              <a:t>DATA ANALYSIS</a:t>
            </a:r>
          </a:p>
        </p:txBody>
      </p:sp>
      <p:sp>
        <p:nvSpPr>
          <p:cNvPr id="40962" name="Rectangle 2"/>
          <p:cNvSpPr>
            <a:spLocks noChangeArrowheads="1"/>
          </p:cNvSpPr>
          <p:nvPr/>
        </p:nvSpPr>
        <p:spPr bwMode="auto">
          <a:xfrm>
            <a:off x="1689101" y="5300663"/>
            <a:ext cx="3794125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sz="1800" b="1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Negative </a:t>
            </a:r>
            <a:r>
              <a:rPr lang="en-US" altLang="en-US" sz="1800" b="1">
                <a:solidFill>
                  <a:schemeClr val="accent1"/>
                </a:solidFill>
                <a:latin typeface="Segoe UI" panose="020B0502040204020203" pitchFamily="34" charset="0"/>
                <a:ea typeface="Times New Roman" panose="02020603050405020304" pitchFamily="18" charset="0"/>
              </a:rPr>
              <a:t>and </a:t>
            </a:r>
            <a:r>
              <a:rPr lang="en-US" altLang="en-US" sz="1800" b="1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Neutral </a:t>
            </a:r>
            <a:r>
              <a:rPr lang="en-US" altLang="en-US" sz="1800" b="1">
                <a:solidFill>
                  <a:schemeClr val="accent1"/>
                </a:solidFill>
                <a:latin typeface="Segoe UI" panose="020B0502040204020203" pitchFamily="34" charset="0"/>
                <a:cs typeface="Times New Roman" panose="02020603050405020304" pitchFamily="18" charset="0"/>
              </a:rPr>
              <a:t>Sentiment in Mexico</a:t>
            </a:r>
            <a:endParaRPr lang="en-US" altLang="en-US" sz="1800">
              <a:solidFill>
                <a:schemeClr val="accent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0963" name="Rectangle 3"/>
          <p:cNvSpPr>
            <a:spLocks noChangeArrowheads="1"/>
          </p:cNvSpPr>
          <p:nvPr/>
        </p:nvSpPr>
        <p:spPr bwMode="auto">
          <a:xfrm>
            <a:off x="7493001" y="2197100"/>
            <a:ext cx="320198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sz="1800" b="1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Neutral </a:t>
            </a:r>
            <a:r>
              <a:rPr lang="en-US" altLang="en-US" sz="1800" b="1">
                <a:solidFill>
                  <a:schemeClr val="accent1"/>
                </a:solidFill>
                <a:latin typeface="Segoe UI" panose="020B0502040204020203" pitchFamily="34" charset="0"/>
                <a:ea typeface="Times New Roman" panose="02020603050405020304" pitchFamily="18" charset="0"/>
              </a:rPr>
              <a:t>Sentiment in China</a:t>
            </a:r>
            <a:endParaRPr lang="en-US" altLang="en-US" sz="1800">
              <a:solidFill>
                <a:schemeClr val="accent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0964" name="Picture 2" descr="Mexic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0362" y="908051"/>
            <a:ext cx="5448300" cy="4392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65" name="Picture 3" descr="Chin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626" y="2636839"/>
            <a:ext cx="5119687" cy="3984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78094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6"/>
          <p:cNvSpPr>
            <a:spLocks noGrp="1" noChangeArrowheads="1"/>
          </p:cNvSpPr>
          <p:nvPr>
            <p:ph type="title"/>
          </p:nvPr>
        </p:nvSpPr>
        <p:spPr>
          <a:xfrm>
            <a:off x="1747838" y="0"/>
            <a:ext cx="8918575" cy="838200"/>
          </a:xfrm>
        </p:spPr>
        <p:txBody>
          <a:bodyPr/>
          <a:lstStyle/>
          <a:p>
            <a:pPr algn="ctr" eaLnBrk="1" hangingPunct="1">
              <a:defRPr/>
            </a:pPr>
            <a:r>
              <a:rPr lang="en-US">
                <a:latin typeface="Rockwell Extra Bold" charset="0"/>
              </a:rPr>
              <a:t>DATA ANALYSIS</a:t>
            </a:r>
          </a:p>
        </p:txBody>
      </p:sp>
      <p:sp>
        <p:nvSpPr>
          <p:cNvPr id="43010" name="Rectangle 4"/>
          <p:cNvSpPr>
            <a:spLocks noChangeArrowheads="1"/>
          </p:cNvSpPr>
          <p:nvPr/>
        </p:nvSpPr>
        <p:spPr bwMode="auto">
          <a:xfrm>
            <a:off x="8243888" y="2144713"/>
            <a:ext cx="2278063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sz="1800" b="1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Neutral </a:t>
            </a:r>
            <a:r>
              <a:rPr lang="ms-MY" altLang="en-US" sz="1800" b="1">
                <a:solidFill>
                  <a:schemeClr val="accent1"/>
                </a:solidFill>
                <a:latin typeface="Segoe UI" panose="020B0502040204020203" pitchFamily="34" charset="0"/>
                <a:ea typeface="Times New Roman" panose="02020603050405020304" pitchFamily="18" charset="0"/>
              </a:rPr>
              <a:t>Sentiment in US</a:t>
            </a:r>
            <a:endParaRPr lang="en-US" altLang="en-US" sz="1800">
              <a:solidFill>
                <a:schemeClr val="accent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3011" name="Picture 4" descr="U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1" y="1063625"/>
            <a:ext cx="6192837" cy="433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2" name="Rectangle 6"/>
          <p:cNvSpPr>
            <a:spLocks noChangeArrowheads="1"/>
          </p:cNvSpPr>
          <p:nvPr/>
        </p:nvSpPr>
        <p:spPr bwMode="auto">
          <a:xfrm>
            <a:off x="1747837" y="5394325"/>
            <a:ext cx="869315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just"/>
            <a:r>
              <a:rPr lang="en-US" altLang="en-US" sz="180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 analysis shows: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altLang="en-US" sz="1800" b="1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visualization of Twitter sentiment</a:t>
            </a:r>
            <a:r>
              <a:rPr lang="en-US" altLang="en-US" sz="180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en-US" sz="1800" b="1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</a:t>
            </a:r>
            <a:r>
              <a:rPr lang="en-US" altLang="en-US" sz="180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for the release of </a:t>
            </a:r>
            <a:r>
              <a:rPr lang="en-US" altLang="en-US" sz="1800" b="1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Iron Man 3</a:t>
            </a:r>
            <a:endParaRPr lang="en-US" altLang="en-US" sz="1800">
              <a:solidFill>
                <a:schemeClr val="accent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altLang="en-US" sz="180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This info will be useful for </a:t>
            </a:r>
            <a:r>
              <a:rPr lang="en-US" altLang="en-US" sz="1800" b="1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planning marketing activities</a:t>
            </a:r>
            <a:r>
              <a:rPr lang="en-US" altLang="en-US" sz="180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for any </a:t>
            </a:r>
            <a:r>
              <a:rPr lang="en-US" altLang="en-US" sz="1800" b="1" u="sng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future</a:t>
            </a:r>
            <a:r>
              <a:rPr lang="en-US" altLang="en-US" sz="1800" u="sng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 </a:t>
            </a:r>
            <a:r>
              <a:rPr lang="en-US" altLang="en-US" sz="1800" b="1" u="sng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Iron Man</a:t>
            </a:r>
            <a:r>
              <a:rPr lang="en-US" altLang="en-US" sz="1800" u="sng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 </a:t>
            </a:r>
            <a:r>
              <a:rPr lang="en-US" altLang="en-US" sz="1800" b="1" u="sng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movie releases</a:t>
            </a:r>
            <a:endParaRPr lang="en-US" altLang="en-US" sz="1800">
              <a:solidFill>
                <a:schemeClr val="accent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0334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 smtClean="0"/>
              <a:t>BIG </a:t>
            </a:r>
            <a:r>
              <a:rPr lang="en-MY" dirty="0"/>
              <a:t>DATA PLATFORM </a:t>
            </a:r>
          </a:p>
        </p:txBody>
      </p:sp>
    </p:spTree>
    <p:extLst>
      <p:ext uri="{BB962C8B-B14F-4D97-AF65-F5344CB8AC3E}">
        <p14:creationId xmlns:p14="http://schemas.microsoft.com/office/powerpoint/2010/main" val="3823436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6"/>
          <p:cNvSpPr>
            <a:spLocks noGrp="1" noChangeArrowheads="1"/>
          </p:cNvSpPr>
          <p:nvPr>
            <p:ph type="title"/>
          </p:nvPr>
        </p:nvSpPr>
        <p:spPr>
          <a:xfrm>
            <a:off x="1846262" y="0"/>
            <a:ext cx="8820150" cy="838200"/>
          </a:xfrm>
        </p:spPr>
        <p:txBody>
          <a:bodyPr/>
          <a:lstStyle/>
          <a:p>
            <a:pPr algn="ctr" eaLnBrk="1" hangingPunct="1">
              <a:defRPr/>
            </a:pPr>
            <a:r>
              <a:rPr lang="en-US">
                <a:latin typeface="Rockwell Extra Bold" charset="0"/>
              </a:rPr>
              <a:t>DATA ANALYSIS</a:t>
            </a:r>
          </a:p>
        </p:txBody>
      </p:sp>
      <p:sp>
        <p:nvSpPr>
          <p:cNvPr id="4" name="AutoShape 5"/>
          <p:cNvSpPr>
            <a:spLocks noChangeArrowheads="1"/>
          </p:cNvSpPr>
          <p:nvPr/>
        </p:nvSpPr>
        <p:spPr bwMode="auto">
          <a:xfrm>
            <a:off x="6094412" y="1412876"/>
            <a:ext cx="4241800" cy="1871663"/>
          </a:xfrm>
          <a:prstGeom prst="hexagon">
            <a:avLst>
              <a:gd name="adj" fmla="val 28906"/>
              <a:gd name="vf" fmla="val 115470"/>
            </a:avLst>
          </a:prstGeom>
          <a:gradFill rotWithShape="1">
            <a:gsLst>
              <a:gs pos="0">
                <a:srgbClr val="005D9B"/>
              </a:gs>
              <a:gs pos="50000">
                <a:schemeClr val="accent1"/>
              </a:gs>
              <a:gs pos="100000">
                <a:srgbClr val="005D9B"/>
              </a:gs>
            </a:gsLst>
            <a:lin ang="5400000" scaled="1"/>
          </a:gradFill>
          <a:ln w="15875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lang="en-MY" altLang="en-US" sz="2000" b="1" dirty="0">
                <a:solidFill>
                  <a:srgbClr val="FFFF00"/>
                </a:solidFill>
                <a:latin typeface="Segoe UI" panose="020B0502040204020203" pitchFamily="34" charset="0"/>
                <a:ea typeface="Gulim" panose="020B0600000101010101" pitchFamily="34" charset="-127"/>
                <a:cs typeface="Segoe UI" panose="020B0502040204020203" pitchFamily="34" charset="0"/>
              </a:rPr>
              <a:t>Optionality Constraints</a:t>
            </a:r>
          </a:p>
          <a:p>
            <a:pPr algn="ctr">
              <a:defRPr/>
            </a:pPr>
            <a:r>
              <a:rPr lang="en-MY" altLang="en-US" sz="2000" b="1" dirty="0">
                <a:solidFill>
                  <a:srgbClr val="FFFF00"/>
                </a:solidFill>
                <a:latin typeface="Segoe UI" panose="020B0502040204020203" pitchFamily="34" charset="0"/>
                <a:ea typeface="Gulim" panose="020B0600000101010101" pitchFamily="34" charset="-127"/>
                <a:cs typeface="Segoe UI" panose="020B0502040204020203" pitchFamily="34" charset="0"/>
              </a:rPr>
              <a:t>and Default Values</a:t>
            </a:r>
          </a:p>
          <a:p>
            <a:pPr algn="ctr">
              <a:defRPr/>
            </a:pPr>
            <a:r>
              <a:rPr lang="en-MY" altLang="en-US" b="1" dirty="0">
                <a:solidFill>
                  <a:schemeClr val="bg1"/>
                </a:solidFill>
                <a:latin typeface="Segoe UI" panose="020B0502040204020203" pitchFamily="34" charset="0"/>
                <a:ea typeface="Gulim" panose="020B0600000101010101" pitchFamily="34" charset="-127"/>
                <a:cs typeface="Segoe UI" panose="020B0502040204020203" pitchFamily="34" charset="0"/>
              </a:rPr>
              <a:t>(prevents an attribute</a:t>
            </a:r>
          </a:p>
          <a:p>
            <a:pPr algn="ctr">
              <a:defRPr/>
            </a:pPr>
            <a:r>
              <a:rPr lang="en-MY" altLang="en-US" b="1" dirty="0">
                <a:solidFill>
                  <a:schemeClr val="bg1"/>
                </a:solidFill>
                <a:latin typeface="Segoe UI" panose="020B0502040204020203" pitchFamily="34" charset="0"/>
                <a:ea typeface="Gulim" panose="020B0600000101010101" pitchFamily="34" charset="-127"/>
                <a:cs typeface="Segoe UI" panose="020B0502040204020203" pitchFamily="34" charset="0"/>
              </a:rPr>
              <a:t>from taking Null,</a:t>
            </a:r>
          </a:p>
          <a:p>
            <a:pPr algn="ctr">
              <a:defRPr/>
            </a:pPr>
            <a:r>
              <a:rPr lang="en-MY" altLang="en-US" b="1" dirty="0">
                <a:solidFill>
                  <a:schemeClr val="bg1"/>
                </a:solidFill>
                <a:latin typeface="Segoe UI" panose="020B0502040204020203" pitchFamily="34" charset="0"/>
                <a:ea typeface="Gulim" panose="020B0600000101010101" pitchFamily="34" charset="-127"/>
                <a:cs typeface="Segoe UI" panose="020B0502040204020203" pitchFamily="34" charset="0"/>
              </a:rPr>
              <a:t>or missing values)</a:t>
            </a:r>
          </a:p>
        </p:txBody>
      </p:sp>
      <p:sp>
        <p:nvSpPr>
          <p:cNvPr id="35844" name="AutoShape 11"/>
          <p:cNvSpPr>
            <a:spLocks noChangeArrowheads="1"/>
          </p:cNvSpPr>
          <p:nvPr/>
        </p:nvSpPr>
        <p:spPr bwMode="auto">
          <a:xfrm flipH="1">
            <a:off x="2533650" y="1541464"/>
            <a:ext cx="2984500" cy="2751137"/>
          </a:xfrm>
          <a:prstGeom prst="parallelogram">
            <a:avLst>
              <a:gd name="adj" fmla="val 12395"/>
            </a:avLst>
          </a:prstGeom>
          <a:solidFill>
            <a:schemeClr val="tx1"/>
          </a:solidFill>
          <a:ln w="15875">
            <a:solidFill>
              <a:schemeClr val="tx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lang="en-US" sz="2800" b="1" dirty="0">
                <a:solidFill>
                  <a:schemeClr val="tx2"/>
                </a:solidFill>
                <a:latin typeface="Segoe UI" charset="0"/>
                <a:ea typeface="Gulim" charset="0"/>
                <a:cs typeface="Segoe UI" charset="0"/>
              </a:rPr>
              <a:t>Domain/</a:t>
            </a:r>
          </a:p>
          <a:p>
            <a:pPr algn="ctr">
              <a:defRPr/>
            </a:pPr>
            <a:r>
              <a:rPr lang="en-US" sz="2800" b="1" dirty="0">
                <a:solidFill>
                  <a:schemeClr val="tx2"/>
                </a:solidFill>
                <a:latin typeface="Segoe UI" charset="0"/>
                <a:ea typeface="Gulim" charset="0"/>
                <a:cs typeface="Segoe UI" charset="0"/>
              </a:rPr>
              <a:t>Data</a:t>
            </a:r>
          </a:p>
          <a:p>
            <a:pPr algn="ctr">
              <a:defRPr/>
            </a:pPr>
            <a:r>
              <a:rPr lang="en-US" sz="2800" b="1" dirty="0">
                <a:solidFill>
                  <a:schemeClr val="tx2"/>
                </a:solidFill>
                <a:latin typeface="Segoe UI" charset="0"/>
                <a:ea typeface="Gulim" charset="0"/>
                <a:cs typeface="Segoe UI" charset="0"/>
              </a:rPr>
              <a:t>Constraints</a:t>
            </a:r>
          </a:p>
        </p:txBody>
      </p:sp>
      <p:sp>
        <p:nvSpPr>
          <p:cNvPr id="6" name="AutoShape 5"/>
          <p:cNvSpPr>
            <a:spLocks noChangeArrowheads="1"/>
          </p:cNvSpPr>
          <p:nvPr/>
        </p:nvSpPr>
        <p:spPr bwMode="auto">
          <a:xfrm>
            <a:off x="6742112" y="3989389"/>
            <a:ext cx="3455988" cy="1584325"/>
          </a:xfrm>
          <a:prstGeom prst="hexagon">
            <a:avLst>
              <a:gd name="adj" fmla="val 28903"/>
              <a:gd name="vf" fmla="val 115470"/>
            </a:avLst>
          </a:prstGeom>
          <a:gradFill rotWithShape="1">
            <a:gsLst>
              <a:gs pos="0">
                <a:srgbClr val="005D9B"/>
              </a:gs>
              <a:gs pos="50000">
                <a:schemeClr val="accent1"/>
              </a:gs>
              <a:gs pos="100000">
                <a:srgbClr val="005D9B"/>
              </a:gs>
            </a:gsLst>
            <a:lin ang="5400000" scaled="1"/>
          </a:gradFill>
          <a:ln w="15875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lang="en-MY" altLang="en-US" sz="2000" b="1" dirty="0">
                <a:solidFill>
                  <a:srgbClr val="FFFF00"/>
                </a:solidFill>
                <a:latin typeface="Segoe UI" panose="020B0502040204020203" pitchFamily="34" charset="0"/>
                <a:ea typeface="Gulim" panose="020B0600000101010101" pitchFamily="34" charset="-127"/>
                <a:cs typeface="Segoe UI" panose="020B0502040204020203" pitchFamily="34" charset="0"/>
              </a:rPr>
              <a:t>Format Constraints</a:t>
            </a:r>
          </a:p>
          <a:p>
            <a:pPr algn="ctr">
              <a:defRPr/>
            </a:pPr>
            <a:r>
              <a:rPr lang="en-MY" altLang="en-US" b="1" dirty="0">
                <a:solidFill>
                  <a:schemeClr val="bg1"/>
                </a:solidFill>
                <a:latin typeface="Segoe UI" panose="020B0502040204020203" pitchFamily="34" charset="0"/>
                <a:ea typeface="Gulim" panose="020B0600000101010101" pitchFamily="34" charset="-127"/>
                <a:cs typeface="Segoe UI" panose="020B0502040204020203" pitchFamily="34" charset="0"/>
              </a:rPr>
              <a:t>(specifies correctness</a:t>
            </a:r>
          </a:p>
          <a:p>
            <a:pPr algn="ctr">
              <a:defRPr/>
            </a:pPr>
            <a:r>
              <a:rPr lang="en-MY" altLang="en-US" b="1" dirty="0">
                <a:solidFill>
                  <a:schemeClr val="bg1"/>
                </a:solidFill>
                <a:latin typeface="Segoe UI" panose="020B0502040204020203" pitchFamily="34" charset="0"/>
                <a:ea typeface="Gulim" panose="020B0600000101010101" pitchFamily="34" charset="-127"/>
                <a:cs typeface="Segoe UI" panose="020B0502040204020203" pitchFamily="34" charset="0"/>
              </a:rPr>
              <a:t>of format)</a:t>
            </a:r>
          </a:p>
        </p:txBody>
      </p:sp>
      <p:sp>
        <p:nvSpPr>
          <p:cNvPr id="7" name="AutoShape 5"/>
          <p:cNvSpPr>
            <a:spLocks noChangeArrowheads="1"/>
          </p:cNvSpPr>
          <p:nvPr/>
        </p:nvSpPr>
        <p:spPr bwMode="auto">
          <a:xfrm>
            <a:off x="2349500" y="4867276"/>
            <a:ext cx="3960812" cy="1584325"/>
          </a:xfrm>
          <a:prstGeom prst="hexagon">
            <a:avLst>
              <a:gd name="adj" fmla="val 28900"/>
              <a:gd name="vf" fmla="val 115470"/>
            </a:avLst>
          </a:prstGeom>
          <a:gradFill rotWithShape="1">
            <a:gsLst>
              <a:gs pos="0">
                <a:srgbClr val="005D9B"/>
              </a:gs>
              <a:gs pos="50000">
                <a:schemeClr val="accent1"/>
              </a:gs>
              <a:gs pos="100000">
                <a:srgbClr val="005D9B"/>
              </a:gs>
            </a:gsLst>
            <a:lin ang="5400000" scaled="1"/>
          </a:gradFill>
          <a:ln w="15875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lang="en-MY" altLang="en-US" sz="2000" b="1" dirty="0">
                <a:solidFill>
                  <a:srgbClr val="FFFF00"/>
                </a:solidFill>
                <a:latin typeface="Segoe UI" panose="020B0502040204020203" pitchFamily="34" charset="0"/>
                <a:ea typeface="Gulim" panose="020B0600000101010101" pitchFamily="34" charset="-127"/>
                <a:cs typeface="Segoe UI" panose="020B0502040204020203" pitchFamily="34" charset="0"/>
              </a:rPr>
              <a:t>Valid Value Constraints</a:t>
            </a:r>
          </a:p>
          <a:p>
            <a:pPr algn="ctr">
              <a:defRPr/>
            </a:pPr>
            <a:r>
              <a:rPr lang="en-MY" altLang="en-US" b="1" dirty="0">
                <a:solidFill>
                  <a:schemeClr val="bg1"/>
                </a:solidFill>
                <a:latin typeface="Segoe UI" panose="020B0502040204020203" pitchFamily="34" charset="0"/>
                <a:ea typeface="Gulim" panose="020B0600000101010101" pitchFamily="34" charset="-127"/>
                <a:cs typeface="Segoe UI" panose="020B0502040204020203" pitchFamily="34" charset="0"/>
              </a:rPr>
              <a:t>(some data have well defined</a:t>
            </a:r>
          </a:p>
          <a:p>
            <a:pPr algn="ctr">
              <a:defRPr/>
            </a:pPr>
            <a:r>
              <a:rPr lang="en-MY" altLang="en-US" b="1" dirty="0">
                <a:solidFill>
                  <a:schemeClr val="bg1"/>
                </a:solidFill>
                <a:latin typeface="Segoe UI" panose="020B0502040204020203" pitchFamily="34" charset="0"/>
                <a:ea typeface="Gulim" panose="020B0600000101010101" pitchFamily="34" charset="-127"/>
                <a:cs typeface="Segoe UI" panose="020B0502040204020203" pitchFamily="34" charset="0"/>
              </a:rPr>
              <a:t>valid values)</a:t>
            </a:r>
          </a:p>
        </p:txBody>
      </p:sp>
      <p:grpSp>
        <p:nvGrpSpPr>
          <p:cNvPr id="8" name="Group 20"/>
          <p:cNvGrpSpPr>
            <a:grpSpLocks/>
          </p:cNvGrpSpPr>
          <p:nvPr/>
        </p:nvGrpSpPr>
        <p:grpSpPr bwMode="auto">
          <a:xfrm>
            <a:off x="5721351" y="1300163"/>
            <a:ext cx="746125" cy="741362"/>
            <a:chOff x="0" y="0"/>
            <a:chExt cx="747186" cy="740914"/>
          </a:xfrm>
        </p:grpSpPr>
        <p:grpSp>
          <p:nvGrpSpPr>
            <p:cNvPr id="45073" name="Group 21"/>
            <p:cNvGrpSpPr>
              <a:grpSpLocks noChangeAspect="1"/>
            </p:cNvGrpSpPr>
            <p:nvPr/>
          </p:nvGrpSpPr>
          <p:grpSpPr bwMode="auto">
            <a:xfrm>
              <a:off x="3136" y="0"/>
              <a:ext cx="740914" cy="740914"/>
              <a:chOff x="0" y="0"/>
              <a:chExt cx="823237" cy="823237"/>
            </a:xfrm>
          </p:grpSpPr>
          <p:sp>
            <p:nvSpPr>
              <p:cNvPr id="45075" name="椭圆 38"/>
              <p:cNvSpPr>
                <a:spLocks noChangeAspect="1" noChangeArrowheads="1"/>
              </p:cNvSpPr>
              <p:nvPr/>
            </p:nvSpPr>
            <p:spPr bwMode="auto">
              <a:xfrm>
                <a:off x="0" y="0"/>
                <a:ext cx="823237" cy="823237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fontAlgn="ctr">
                  <a:buClr>
                    <a:srgbClr val="FF0000"/>
                  </a:buClr>
                  <a:buSzPct val="70000"/>
                </a:pPr>
                <a:endParaRPr lang="zh-CN" altLang="en-US" sz="2000">
                  <a:solidFill>
                    <a:schemeClr val="tx2"/>
                  </a:solidFill>
                  <a:latin typeface="Calibri" panose="020F0502020204030204" pitchFamily="34" charset="0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45076" name="椭圆 39"/>
              <p:cNvSpPr>
                <a:spLocks noChangeAspect="1"/>
              </p:cNvSpPr>
              <p:nvPr/>
            </p:nvSpPr>
            <p:spPr bwMode="auto">
              <a:xfrm>
                <a:off x="51620" y="51621"/>
                <a:ext cx="720000" cy="720000"/>
              </a:xfrm>
              <a:prstGeom prst="ellipse">
                <a:avLst/>
              </a:prstGeom>
              <a:solidFill>
                <a:srgbClr val="007E00">
                  <a:alpha val="79999"/>
                </a:srgbClr>
              </a:solidFill>
              <a:ln w="1270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buClr>
                    <a:srgbClr val="FF0000"/>
                  </a:buClr>
                  <a:buSzPct val="70000"/>
                </a:pPr>
                <a:endParaRPr lang="zh-CN" altLang="en-US" sz="2000">
                  <a:solidFill>
                    <a:schemeClr val="tx2"/>
                  </a:solidFill>
                  <a:latin typeface="Arial" panose="020B0604020202020204" pitchFamily="34" charset="0"/>
                  <a:ea typeface="Microsoft YaHei" panose="020B0503020204020204" pitchFamily="34" charset="-122"/>
                </a:endParaRPr>
              </a:p>
            </p:txBody>
          </p:sp>
        </p:grpSp>
        <p:sp>
          <p:nvSpPr>
            <p:cNvPr id="45074" name="Rectangle 13"/>
            <p:cNvSpPr>
              <a:spLocks noChangeArrowheads="1"/>
            </p:cNvSpPr>
            <p:nvPr/>
          </p:nvSpPr>
          <p:spPr bwMode="auto">
            <a:xfrm>
              <a:off x="0" y="170402"/>
              <a:ext cx="747186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en-US" sz="2000" b="1">
                  <a:solidFill>
                    <a:schemeClr val="bg1"/>
                  </a:solidFill>
                  <a:latin typeface="Segoe UI" panose="020B0502040204020203" pitchFamily="34" charset="0"/>
                  <a:ea typeface="Microsoft YaHei" panose="020B0503020204020204" pitchFamily="34" charset="-122"/>
                </a:rPr>
                <a:t>1</a:t>
              </a:r>
              <a:endParaRPr lang="zh-CN" altLang="en-US" sz="2000" b="1">
                <a:solidFill>
                  <a:schemeClr val="bg1"/>
                </a:solidFill>
                <a:latin typeface="Segoe UI" panose="020B0502040204020203" pitchFamily="34" charset="0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13" name="Group 25"/>
          <p:cNvGrpSpPr>
            <a:grpSpLocks/>
          </p:cNvGrpSpPr>
          <p:nvPr/>
        </p:nvGrpSpPr>
        <p:grpSpPr bwMode="auto">
          <a:xfrm>
            <a:off x="6310313" y="3860801"/>
            <a:ext cx="747713" cy="739775"/>
            <a:chOff x="0" y="0"/>
            <a:chExt cx="747186" cy="739990"/>
          </a:xfrm>
        </p:grpSpPr>
        <p:grpSp>
          <p:nvGrpSpPr>
            <p:cNvPr id="45069" name="Group 26"/>
            <p:cNvGrpSpPr>
              <a:grpSpLocks noChangeAspect="1"/>
            </p:cNvGrpSpPr>
            <p:nvPr/>
          </p:nvGrpSpPr>
          <p:grpSpPr bwMode="auto">
            <a:xfrm>
              <a:off x="3598" y="0"/>
              <a:ext cx="739990" cy="739990"/>
              <a:chOff x="0" y="0"/>
              <a:chExt cx="822211" cy="822211"/>
            </a:xfrm>
          </p:grpSpPr>
          <p:sp>
            <p:nvSpPr>
              <p:cNvPr id="45071" name="椭圆 35"/>
              <p:cNvSpPr>
                <a:spLocks noChangeAspect="1" noChangeArrowheads="1"/>
              </p:cNvSpPr>
              <p:nvPr/>
            </p:nvSpPr>
            <p:spPr bwMode="auto">
              <a:xfrm>
                <a:off x="0" y="0"/>
                <a:ext cx="822211" cy="82221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fontAlgn="ctr">
                  <a:buClr>
                    <a:srgbClr val="FF0000"/>
                  </a:buClr>
                  <a:buSzPct val="70000"/>
                </a:pPr>
                <a:endParaRPr lang="zh-CN" altLang="en-US" sz="2000">
                  <a:solidFill>
                    <a:schemeClr val="tx2"/>
                  </a:solidFill>
                  <a:latin typeface="Calibri" panose="020F0502020204030204" pitchFamily="34" charset="0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45072" name="椭圆 36"/>
              <p:cNvSpPr>
                <a:spLocks noChangeAspect="1"/>
              </p:cNvSpPr>
              <p:nvPr/>
            </p:nvSpPr>
            <p:spPr bwMode="auto">
              <a:xfrm>
                <a:off x="50644" y="51168"/>
                <a:ext cx="720921" cy="719876"/>
              </a:xfrm>
              <a:prstGeom prst="ellipse">
                <a:avLst/>
              </a:prstGeom>
              <a:solidFill>
                <a:srgbClr val="7F7F7F">
                  <a:alpha val="79999"/>
                </a:srgbClr>
              </a:solidFill>
              <a:ln w="12700">
                <a:solidFill>
                  <a:srgbClr val="7F7F7F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fontAlgn="ctr">
                  <a:buClr>
                    <a:srgbClr val="FF0000"/>
                  </a:buClr>
                  <a:buSzPct val="70000"/>
                </a:pPr>
                <a:endParaRPr lang="zh-CN" altLang="en-US" sz="2000">
                  <a:solidFill>
                    <a:schemeClr val="tx2"/>
                  </a:solidFill>
                  <a:latin typeface="Calibri" panose="020F0502020204030204" pitchFamily="34" charset="0"/>
                  <a:ea typeface="Microsoft YaHei" panose="020B0503020204020204" pitchFamily="34" charset="-122"/>
                </a:endParaRPr>
              </a:p>
            </p:txBody>
          </p:sp>
        </p:grpSp>
        <p:sp>
          <p:nvSpPr>
            <p:cNvPr id="45070" name="Rectangle 13"/>
            <p:cNvSpPr>
              <a:spLocks noChangeArrowheads="1"/>
            </p:cNvSpPr>
            <p:nvPr/>
          </p:nvSpPr>
          <p:spPr bwMode="auto">
            <a:xfrm>
              <a:off x="0" y="169940"/>
              <a:ext cx="747186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en-US" sz="2000" b="1">
                  <a:solidFill>
                    <a:schemeClr val="bg1"/>
                  </a:solidFill>
                  <a:latin typeface="Segoe UI" panose="020B0502040204020203" pitchFamily="34" charset="0"/>
                  <a:ea typeface="Microsoft YaHei" panose="020B0503020204020204" pitchFamily="34" charset="-122"/>
                </a:rPr>
                <a:t>2</a:t>
              </a:r>
              <a:endParaRPr lang="zh-CN" altLang="en-US" sz="2000" b="1">
                <a:solidFill>
                  <a:schemeClr val="bg1"/>
                </a:solidFill>
                <a:latin typeface="Segoe UI" panose="020B0502040204020203" pitchFamily="34" charset="0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18" name="Group 30"/>
          <p:cNvGrpSpPr>
            <a:grpSpLocks/>
          </p:cNvGrpSpPr>
          <p:nvPr/>
        </p:nvGrpSpPr>
        <p:grpSpPr bwMode="auto">
          <a:xfrm>
            <a:off x="1946275" y="4659314"/>
            <a:ext cx="747712" cy="739775"/>
            <a:chOff x="0" y="0"/>
            <a:chExt cx="747186" cy="740120"/>
          </a:xfrm>
        </p:grpSpPr>
        <p:grpSp>
          <p:nvGrpSpPr>
            <p:cNvPr id="45065" name="Group 31"/>
            <p:cNvGrpSpPr>
              <a:grpSpLocks noChangeAspect="1"/>
            </p:cNvGrpSpPr>
            <p:nvPr/>
          </p:nvGrpSpPr>
          <p:grpSpPr bwMode="auto">
            <a:xfrm>
              <a:off x="3533" y="0"/>
              <a:ext cx="740120" cy="740120"/>
              <a:chOff x="0" y="0"/>
              <a:chExt cx="822355" cy="822355"/>
            </a:xfrm>
          </p:grpSpPr>
          <p:sp>
            <p:nvSpPr>
              <p:cNvPr id="45067" name="椭圆 41"/>
              <p:cNvSpPr>
                <a:spLocks noChangeAspect="1" noChangeArrowheads="1"/>
              </p:cNvSpPr>
              <p:nvPr/>
            </p:nvSpPr>
            <p:spPr bwMode="auto">
              <a:xfrm>
                <a:off x="0" y="0"/>
                <a:ext cx="822355" cy="82235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fontAlgn="ctr">
                  <a:buClr>
                    <a:srgbClr val="FF0000"/>
                  </a:buClr>
                  <a:buSzPct val="70000"/>
                </a:pPr>
                <a:endParaRPr lang="zh-CN" altLang="en-US" sz="2000">
                  <a:solidFill>
                    <a:schemeClr val="tx2"/>
                  </a:solidFill>
                  <a:latin typeface="Calibri" panose="020F0502020204030204" pitchFamily="34" charset="0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45068" name="椭圆 42"/>
              <p:cNvSpPr>
                <a:spLocks noChangeAspect="1"/>
              </p:cNvSpPr>
              <p:nvPr/>
            </p:nvSpPr>
            <p:spPr bwMode="auto">
              <a:xfrm>
                <a:off x="50718" y="51177"/>
                <a:ext cx="720921" cy="720002"/>
              </a:xfrm>
              <a:prstGeom prst="ellipse">
                <a:avLst/>
              </a:prstGeom>
              <a:solidFill>
                <a:srgbClr val="595959">
                  <a:alpha val="79999"/>
                </a:srgbClr>
              </a:solidFill>
              <a:ln w="12700">
                <a:solidFill>
                  <a:srgbClr val="595959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fontAlgn="ctr">
                  <a:buClr>
                    <a:srgbClr val="FF0000"/>
                  </a:buClr>
                  <a:buSzPct val="70000"/>
                </a:pPr>
                <a:endParaRPr lang="zh-CN" altLang="en-US" sz="2000">
                  <a:solidFill>
                    <a:schemeClr val="tx2"/>
                  </a:solidFill>
                  <a:latin typeface="Calibri" panose="020F0502020204030204" pitchFamily="34" charset="0"/>
                  <a:ea typeface="Microsoft YaHei" panose="020B0503020204020204" pitchFamily="34" charset="-122"/>
                </a:endParaRPr>
              </a:p>
            </p:txBody>
          </p:sp>
        </p:grpSp>
        <p:sp>
          <p:nvSpPr>
            <p:cNvPr id="45066" name="Rectangle 13"/>
            <p:cNvSpPr>
              <a:spLocks noChangeArrowheads="1"/>
            </p:cNvSpPr>
            <p:nvPr/>
          </p:nvSpPr>
          <p:spPr bwMode="auto">
            <a:xfrm>
              <a:off x="0" y="170005"/>
              <a:ext cx="747186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en-US" sz="2000" b="1">
                  <a:solidFill>
                    <a:schemeClr val="bg1"/>
                  </a:solidFill>
                  <a:latin typeface="Segoe UI" panose="020B0502040204020203" pitchFamily="34" charset="0"/>
                  <a:ea typeface="Microsoft YaHei" panose="020B0503020204020204" pitchFamily="34" charset="-122"/>
                </a:rPr>
                <a:t>3</a:t>
              </a:r>
              <a:endParaRPr lang="zh-CN" altLang="en-US" sz="2000" b="1">
                <a:solidFill>
                  <a:schemeClr val="bg1"/>
                </a:solidFill>
                <a:latin typeface="Segoe UI" panose="020B0502040204020203" pitchFamily="34" charset="0"/>
                <a:ea typeface="Microsoft YaHei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58779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6"/>
          <p:cNvSpPr>
            <a:spLocks noGrp="1" noChangeArrowheads="1"/>
          </p:cNvSpPr>
          <p:nvPr>
            <p:ph type="title"/>
          </p:nvPr>
        </p:nvSpPr>
        <p:spPr>
          <a:xfrm>
            <a:off x="1917700" y="0"/>
            <a:ext cx="8748712" cy="838200"/>
          </a:xfrm>
        </p:spPr>
        <p:txBody>
          <a:bodyPr/>
          <a:lstStyle/>
          <a:p>
            <a:pPr algn="ctr" eaLnBrk="1" hangingPunct="1">
              <a:defRPr/>
            </a:pPr>
            <a:r>
              <a:rPr lang="en-US">
                <a:latin typeface="Rockwell Extra Bold" charset="0"/>
              </a:rPr>
              <a:t>DATA ANALYSIS</a:t>
            </a:r>
          </a:p>
        </p:txBody>
      </p:sp>
      <p:sp>
        <p:nvSpPr>
          <p:cNvPr id="4" name="AutoShape 5"/>
          <p:cNvSpPr>
            <a:spLocks noChangeArrowheads="1"/>
          </p:cNvSpPr>
          <p:nvPr/>
        </p:nvSpPr>
        <p:spPr bwMode="auto">
          <a:xfrm>
            <a:off x="6421437" y="1089026"/>
            <a:ext cx="4241800" cy="1260475"/>
          </a:xfrm>
          <a:prstGeom prst="hexagon">
            <a:avLst>
              <a:gd name="adj" fmla="val 28901"/>
              <a:gd name="vf" fmla="val 115470"/>
            </a:avLst>
          </a:prstGeom>
          <a:gradFill rotWithShape="1">
            <a:gsLst>
              <a:gs pos="0">
                <a:srgbClr val="005D9B"/>
              </a:gs>
              <a:gs pos="50000">
                <a:schemeClr val="accent1"/>
              </a:gs>
              <a:gs pos="100000">
                <a:srgbClr val="005D9B"/>
              </a:gs>
            </a:gsLst>
            <a:lin ang="5400000" scaled="1"/>
          </a:gradFill>
          <a:ln w="15875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lang="en-MY" altLang="en-US" sz="2000" b="1" u="sng" dirty="0">
                <a:solidFill>
                  <a:schemeClr val="accent3"/>
                </a:solidFill>
                <a:latin typeface="Segoe UI" panose="020B0502040204020203" pitchFamily="34" charset="0"/>
                <a:ea typeface="Gulim" panose="020B0600000101010101" pitchFamily="34" charset="-127"/>
                <a:cs typeface="Segoe UI" panose="020B0502040204020203" pitchFamily="34" charset="0"/>
              </a:rPr>
              <a:t>Optionality</a:t>
            </a:r>
            <a:r>
              <a:rPr lang="en-MY" altLang="en-US" sz="2000" b="1" dirty="0">
                <a:solidFill>
                  <a:schemeClr val="accent3"/>
                </a:solidFill>
                <a:latin typeface="Segoe UI" panose="020B0502040204020203" pitchFamily="34" charset="0"/>
                <a:ea typeface="Gulim" panose="020B0600000101010101" pitchFamily="34" charset="-127"/>
                <a:cs typeface="Segoe UI" panose="020B0502040204020203" pitchFamily="34" charset="0"/>
              </a:rPr>
              <a:t> Constraints</a:t>
            </a:r>
          </a:p>
          <a:p>
            <a:pPr algn="ctr">
              <a:defRPr/>
            </a:pPr>
            <a:r>
              <a:rPr lang="en-MY" altLang="en-US" sz="2000" b="1" dirty="0">
                <a:solidFill>
                  <a:schemeClr val="accent3"/>
                </a:solidFill>
                <a:latin typeface="Segoe UI" panose="020B0502040204020203" pitchFamily="34" charset="0"/>
                <a:ea typeface="Gulim" panose="020B0600000101010101" pitchFamily="34" charset="-127"/>
                <a:cs typeface="Segoe UI" panose="020B0502040204020203" pitchFamily="34" charset="0"/>
              </a:rPr>
              <a:t>and Default Values</a:t>
            </a:r>
          </a:p>
          <a:p>
            <a:pPr algn="ctr">
              <a:defRPr/>
            </a:pPr>
            <a:r>
              <a:rPr lang="en-MY" altLang="en-US" b="1" dirty="0">
                <a:solidFill>
                  <a:schemeClr val="accent3"/>
                </a:solidFill>
                <a:latin typeface="Segoe UI" panose="020B0502040204020203" pitchFamily="34" charset="0"/>
                <a:ea typeface="Gulim" panose="020B0600000101010101" pitchFamily="34" charset="-127"/>
                <a:cs typeface="Segoe UI" panose="020B0502040204020203" pitchFamily="34" charset="0"/>
              </a:rPr>
              <a:t>(prevents an attribute from taking</a:t>
            </a:r>
          </a:p>
          <a:p>
            <a:pPr algn="ctr">
              <a:defRPr/>
            </a:pPr>
            <a:r>
              <a:rPr lang="en-MY" altLang="en-US" b="1" dirty="0">
                <a:solidFill>
                  <a:schemeClr val="accent3"/>
                </a:solidFill>
                <a:latin typeface="Segoe UI" panose="020B0502040204020203" pitchFamily="34" charset="0"/>
                <a:ea typeface="Gulim" panose="020B0600000101010101" pitchFamily="34" charset="-127"/>
                <a:cs typeface="Segoe UI" panose="020B0502040204020203" pitchFamily="34" charset="0"/>
              </a:rPr>
              <a:t>Null, or missing values)</a:t>
            </a:r>
          </a:p>
        </p:txBody>
      </p:sp>
      <p:sp>
        <p:nvSpPr>
          <p:cNvPr id="37892" name="AutoShape 11"/>
          <p:cNvSpPr>
            <a:spLocks noChangeArrowheads="1"/>
          </p:cNvSpPr>
          <p:nvPr/>
        </p:nvSpPr>
        <p:spPr bwMode="auto">
          <a:xfrm flipH="1">
            <a:off x="1579562" y="1050925"/>
            <a:ext cx="4554538" cy="577850"/>
          </a:xfrm>
          <a:prstGeom prst="parallelogram">
            <a:avLst>
              <a:gd name="adj" fmla="val 12407"/>
            </a:avLst>
          </a:prstGeom>
          <a:solidFill>
            <a:schemeClr val="tx1"/>
          </a:solidFill>
          <a:ln w="15875">
            <a:solidFill>
              <a:schemeClr val="tx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lang="en-US" sz="2500" b="1">
                <a:solidFill>
                  <a:schemeClr val="accent1"/>
                </a:solidFill>
                <a:latin typeface="Segoe UI" charset="0"/>
                <a:ea typeface="Gulim" charset="0"/>
                <a:cs typeface="Segoe UI" charset="0"/>
              </a:rPr>
              <a:t>Domain/Data Constraints</a:t>
            </a:r>
          </a:p>
        </p:txBody>
      </p:sp>
      <p:grpSp>
        <p:nvGrpSpPr>
          <p:cNvPr id="8" name="Group 20"/>
          <p:cNvGrpSpPr>
            <a:grpSpLocks/>
          </p:cNvGrpSpPr>
          <p:nvPr/>
        </p:nvGrpSpPr>
        <p:grpSpPr bwMode="auto">
          <a:xfrm>
            <a:off x="6048375" y="976314"/>
            <a:ext cx="747712" cy="612775"/>
            <a:chOff x="0" y="0"/>
            <a:chExt cx="747186" cy="740914"/>
          </a:xfrm>
        </p:grpSpPr>
        <p:grpSp>
          <p:nvGrpSpPr>
            <p:cNvPr id="47113" name="Group 21"/>
            <p:cNvGrpSpPr>
              <a:grpSpLocks noChangeAspect="1"/>
            </p:cNvGrpSpPr>
            <p:nvPr/>
          </p:nvGrpSpPr>
          <p:grpSpPr bwMode="auto">
            <a:xfrm>
              <a:off x="3136" y="0"/>
              <a:ext cx="740914" cy="740914"/>
              <a:chOff x="0" y="0"/>
              <a:chExt cx="823237" cy="823237"/>
            </a:xfrm>
          </p:grpSpPr>
          <p:sp>
            <p:nvSpPr>
              <p:cNvPr id="47115" name="椭圆 38"/>
              <p:cNvSpPr>
                <a:spLocks noChangeAspect="1" noChangeArrowheads="1"/>
              </p:cNvSpPr>
              <p:nvPr/>
            </p:nvSpPr>
            <p:spPr bwMode="auto">
              <a:xfrm>
                <a:off x="0" y="0"/>
                <a:ext cx="823237" cy="823237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fontAlgn="ctr">
                  <a:buClr>
                    <a:srgbClr val="FF0000"/>
                  </a:buClr>
                  <a:buSzPct val="70000"/>
                </a:pPr>
                <a:endParaRPr lang="zh-CN" altLang="en-US" sz="2000">
                  <a:solidFill>
                    <a:schemeClr val="accent1"/>
                  </a:solidFill>
                  <a:latin typeface="Calibri" panose="020F0502020204030204" pitchFamily="34" charset="0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47116" name="椭圆 39"/>
              <p:cNvSpPr>
                <a:spLocks noChangeAspect="1"/>
              </p:cNvSpPr>
              <p:nvPr/>
            </p:nvSpPr>
            <p:spPr bwMode="auto">
              <a:xfrm>
                <a:off x="51620" y="51621"/>
                <a:ext cx="720000" cy="720000"/>
              </a:xfrm>
              <a:prstGeom prst="ellipse">
                <a:avLst/>
              </a:prstGeom>
              <a:solidFill>
                <a:srgbClr val="007E00">
                  <a:alpha val="79999"/>
                </a:srgbClr>
              </a:solidFill>
              <a:ln w="1270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buClr>
                    <a:srgbClr val="FF0000"/>
                  </a:buClr>
                  <a:buSzPct val="70000"/>
                </a:pPr>
                <a:endParaRPr lang="zh-CN" altLang="en-US" sz="2000">
                  <a:solidFill>
                    <a:schemeClr val="accent1"/>
                  </a:solidFill>
                  <a:latin typeface="Arial" panose="020B0604020202020204" pitchFamily="34" charset="0"/>
                  <a:ea typeface="Microsoft YaHei" panose="020B0503020204020204" pitchFamily="34" charset="-122"/>
                </a:endParaRPr>
              </a:p>
            </p:txBody>
          </p:sp>
        </p:grpSp>
        <p:sp>
          <p:nvSpPr>
            <p:cNvPr id="47114" name="Rectangle 13"/>
            <p:cNvSpPr>
              <a:spLocks noChangeArrowheads="1"/>
            </p:cNvSpPr>
            <p:nvPr/>
          </p:nvSpPr>
          <p:spPr bwMode="auto">
            <a:xfrm>
              <a:off x="0" y="170401"/>
              <a:ext cx="747186" cy="4837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en-US" sz="2000" b="1">
                  <a:solidFill>
                    <a:schemeClr val="accent1"/>
                  </a:solidFill>
                  <a:latin typeface="Segoe UI" panose="020B0502040204020203" pitchFamily="34" charset="0"/>
                  <a:ea typeface="Microsoft YaHei" panose="020B0503020204020204" pitchFamily="34" charset="-122"/>
                </a:rPr>
                <a:t>1</a:t>
              </a:r>
              <a:endParaRPr lang="zh-CN" altLang="en-US" sz="2000" b="1">
                <a:solidFill>
                  <a:schemeClr val="accent1"/>
                </a:solidFill>
                <a:latin typeface="Segoe UI" panose="020B0502040204020203" pitchFamily="34" charset="0"/>
                <a:ea typeface="Microsoft YaHei" panose="020B0503020204020204" pitchFamily="34" charset="-122"/>
              </a:endParaRPr>
            </a:p>
          </p:txBody>
        </p:sp>
      </p:grpSp>
      <p:pic>
        <p:nvPicPr>
          <p:cNvPr id="47109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4175" y="1857375"/>
            <a:ext cx="4622800" cy="330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110" name="Picture 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6075" y="3714750"/>
            <a:ext cx="5213350" cy="288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111" name="Rectangle 23"/>
          <p:cNvSpPr>
            <a:spLocks noChangeArrowheads="1"/>
          </p:cNvSpPr>
          <p:nvPr/>
        </p:nvSpPr>
        <p:spPr bwMode="auto">
          <a:xfrm>
            <a:off x="1560513" y="5159376"/>
            <a:ext cx="350837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sz="1800" b="1" dirty="0">
                <a:solidFill>
                  <a:schemeClr val="accent1"/>
                </a:solidFill>
                <a:latin typeface="Segoe UI" panose="020B0502040204020203" pitchFamily="34" charset="0"/>
                <a:ea typeface="Times New Roman" panose="02020603050405020304" pitchFamily="18" charset="0"/>
              </a:rPr>
              <a:t>Demo 2</a:t>
            </a:r>
            <a:r>
              <a:rPr lang="en-US" altLang="en-US" sz="1800" b="1" dirty="0" smtClean="0">
                <a:solidFill>
                  <a:schemeClr val="accent1"/>
                </a:solidFill>
                <a:latin typeface="Segoe UI" panose="020B0502040204020203" pitchFamily="34" charset="0"/>
                <a:ea typeface="Times New Roman" panose="02020603050405020304" pitchFamily="18" charset="0"/>
              </a:rPr>
              <a:t>: </a:t>
            </a:r>
            <a:r>
              <a:rPr lang="en-US" altLang="en-US" sz="1800" b="1" dirty="0">
                <a:solidFill>
                  <a:schemeClr val="accent1"/>
                </a:solidFill>
                <a:latin typeface="Segoe UI" panose="020B0502040204020203" pitchFamily="34" charset="0"/>
                <a:ea typeface="Times New Roman" panose="02020603050405020304" pitchFamily="18" charset="0"/>
              </a:rPr>
              <a:t>Null/Blank Tweet Values for Country Records</a:t>
            </a:r>
            <a:endParaRPr lang="en-US" altLang="en-US" sz="1800" dirty="0">
              <a:solidFill>
                <a:schemeClr val="accent1"/>
              </a:solidFill>
              <a:latin typeface="Segoe UI" panose="020B0502040204020203" pitchFamily="34" charset="0"/>
              <a:ea typeface="Times New Roman" panose="02020603050405020304" pitchFamily="18" charset="0"/>
            </a:endParaRPr>
          </a:p>
        </p:txBody>
      </p:sp>
      <p:sp>
        <p:nvSpPr>
          <p:cNvPr id="47112" name="Rectangle 24"/>
          <p:cNvSpPr>
            <a:spLocks noChangeArrowheads="1"/>
          </p:cNvSpPr>
          <p:nvPr/>
        </p:nvSpPr>
        <p:spPr bwMode="auto">
          <a:xfrm>
            <a:off x="6959601" y="3068638"/>
            <a:ext cx="3679825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sz="1800" b="1" dirty="0">
                <a:solidFill>
                  <a:schemeClr val="accent1"/>
                </a:solidFill>
                <a:latin typeface="Segoe UI" panose="020B0502040204020203" pitchFamily="34" charset="0"/>
                <a:ea typeface="Times New Roman" panose="02020603050405020304" pitchFamily="18" charset="0"/>
              </a:rPr>
              <a:t>Demo 2</a:t>
            </a:r>
            <a:r>
              <a:rPr lang="en-US" altLang="en-US" sz="1800" b="1" dirty="0" smtClean="0">
                <a:solidFill>
                  <a:schemeClr val="accent1"/>
                </a:solidFill>
                <a:latin typeface="Segoe UI" panose="020B0502040204020203" pitchFamily="34" charset="0"/>
                <a:ea typeface="Times New Roman" panose="02020603050405020304" pitchFamily="18" charset="0"/>
              </a:rPr>
              <a:t>: </a:t>
            </a:r>
            <a:r>
              <a:rPr lang="en-US" altLang="en-US" sz="1800" b="1" dirty="0">
                <a:solidFill>
                  <a:schemeClr val="accent1"/>
                </a:solidFill>
                <a:latin typeface="Segoe UI" panose="020B0502040204020203" pitchFamily="34" charset="0"/>
                <a:ea typeface="Times New Roman" panose="02020603050405020304" pitchFamily="18" charset="0"/>
              </a:rPr>
              <a:t>Optionality Constraints for Country Records</a:t>
            </a:r>
            <a:endParaRPr lang="en-US" altLang="en-US" sz="1800" dirty="0">
              <a:solidFill>
                <a:schemeClr val="accent1"/>
              </a:solidFill>
              <a:latin typeface="Segoe UI" panose="020B0502040204020203" pitchFamily="34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2438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6"/>
          <p:cNvSpPr>
            <a:spLocks noGrp="1" noChangeArrowheads="1"/>
          </p:cNvSpPr>
          <p:nvPr>
            <p:ph type="title"/>
          </p:nvPr>
        </p:nvSpPr>
        <p:spPr>
          <a:xfrm>
            <a:off x="1917700" y="0"/>
            <a:ext cx="8748712" cy="838200"/>
          </a:xfrm>
        </p:spPr>
        <p:txBody>
          <a:bodyPr/>
          <a:lstStyle/>
          <a:p>
            <a:pPr algn="ctr" eaLnBrk="1" hangingPunct="1">
              <a:defRPr/>
            </a:pPr>
            <a:r>
              <a:rPr lang="en-US">
                <a:latin typeface="Rockwell Extra Bold" charset="0"/>
              </a:rPr>
              <a:t>DATA ANALYSIS</a:t>
            </a:r>
          </a:p>
        </p:txBody>
      </p:sp>
      <p:sp>
        <p:nvSpPr>
          <p:cNvPr id="39939" name="AutoShape 11"/>
          <p:cNvSpPr>
            <a:spLocks noChangeArrowheads="1"/>
          </p:cNvSpPr>
          <p:nvPr/>
        </p:nvSpPr>
        <p:spPr bwMode="auto">
          <a:xfrm flipH="1">
            <a:off x="1579562" y="1050925"/>
            <a:ext cx="4554538" cy="577850"/>
          </a:xfrm>
          <a:prstGeom prst="parallelogram">
            <a:avLst>
              <a:gd name="adj" fmla="val 12407"/>
            </a:avLst>
          </a:prstGeom>
          <a:solidFill>
            <a:schemeClr val="tx1"/>
          </a:solidFill>
          <a:ln w="15875">
            <a:solidFill>
              <a:schemeClr val="tx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lang="en-US" sz="2500" b="1">
                <a:solidFill>
                  <a:schemeClr val="accent1"/>
                </a:solidFill>
                <a:latin typeface="Segoe UI" charset="0"/>
                <a:ea typeface="Gulim" charset="0"/>
                <a:cs typeface="Segoe UI" charset="0"/>
              </a:rPr>
              <a:t>Domain/Data Constraints</a:t>
            </a:r>
          </a:p>
        </p:txBody>
      </p:sp>
      <p:sp>
        <p:nvSpPr>
          <p:cNvPr id="49155" name="Rectangle 23"/>
          <p:cNvSpPr>
            <a:spLocks noChangeArrowheads="1"/>
          </p:cNvSpPr>
          <p:nvPr/>
        </p:nvSpPr>
        <p:spPr bwMode="auto">
          <a:xfrm>
            <a:off x="1519238" y="4508500"/>
            <a:ext cx="3508375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sz="1800" b="1" dirty="0">
                <a:solidFill>
                  <a:schemeClr val="accent1"/>
                </a:solidFill>
                <a:latin typeface="Segoe UI" panose="020B0502040204020203" pitchFamily="34" charset="0"/>
                <a:ea typeface="Times New Roman" panose="02020603050405020304" pitchFamily="18" charset="0"/>
              </a:rPr>
              <a:t>Demo </a:t>
            </a:r>
            <a:r>
              <a:rPr lang="en-US" altLang="en-US" sz="1800" b="1" dirty="0" smtClean="0">
                <a:solidFill>
                  <a:schemeClr val="accent1"/>
                </a:solidFill>
                <a:latin typeface="Segoe UI" panose="020B0502040204020203" pitchFamily="34" charset="0"/>
                <a:ea typeface="Times New Roman" panose="02020603050405020304" pitchFamily="18" charset="0"/>
              </a:rPr>
              <a:t>1: </a:t>
            </a:r>
            <a:r>
              <a:rPr lang="en-US" altLang="en-US" sz="1800" b="1" dirty="0">
                <a:solidFill>
                  <a:schemeClr val="accent1"/>
                </a:solidFill>
                <a:latin typeface="Segoe UI" panose="020B0502040204020203" pitchFamily="34" charset="0"/>
                <a:ea typeface="Times New Roman" panose="02020603050405020304" pitchFamily="18" charset="0"/>
              </a:rPr>
              <a:t>Format Constraints for Birth Date (Age) Records</a:t>
            </a:r>
            <a:endParaRPr lang="en-US" altLang="en-US" sz="1800" dirty="0">
              <a:solidFill>
                <a:schemeClr val="accent1"/>
              </a:solidFill>
              <a:latin typeface="Segoe UI" panose="020B0502040204020203" pitchFamily="34" charset="0"/>
              <a:ea typeface="Times New Roman" panose="02020603050405020304" pitchFamily="18" charset="0"/>
            </a:endParaRPr>
          </a:p>
        </p:txBody>
      </p:sp>
      <p:sp>
        <p:nvSpPr>
          <p:cNvPr id="49156" name="Rectangle 24"/>
          <p:cNvSpPr>
            <a:spLocks noChangeArrowheads="1"/>
          </p:cNvSpPr>
          <p:nvPr/>
        </p:nvSpPr>
        <p:spPr bwMode="auto">
          <a:xfrm>
            <a:off x="6986588" y="1846263"/>
            <a:ext cx="3679825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sz="1800" b="1" dirty="0">
                <a:solidFill>
                  <a:schemeClr val="accent1"/>
                </a:solidFill>
                <a:latin typeface="Segoe UI" panose="020B0502040204020203" pitchFamily="34" charset="0"/>
                <a:ea typeface="Times New Roman" panose="02020603050405020304" pitchFamily="18" charset="0"/>
              </a:rPr>
              <a:t>Demo </a:t>
            </a:r>
            <a:r>
              <a:rPr lang="en-US" altLang="en-US" sz="1800" b="1" dirty="0" smtClean="0">
                <a:solidFill>
                  <a:schemeClr val="accent1"/>
                </a:solidFill>
                <a:latin typeface="Segoe UI" panose="020B0502040204020203" pitchFamily="34" charset="0"/>
                <a:ea typeface="Times New Roman" panose="02020603050405020304" pitchFamily="18" charset="0"/>
              </a:rPr>
              <a:t>2: </a:t>
            </a:r>
            <a:r>
              <a:rPr lang="en-US" altLang="en-US" sz="1800" b="1" dirty="0">
                <a:solidFill>
                  <a:schemeClr val="accent1"/>
                </a:solidFill>
                <a:latin typeface="Segoe UI" panose="020B0502040204020203" pitchFamily="34" charset="0"/>
                <a:ea typeface="Times New Roman" panose="02020603050405020304" pitchFamily="18" charset="0"/>
              </a:rPr>
              <a:t>Format Constraints for Text Records</a:t>
            </a:r>
            <a:endParaRPr lang="en-US" altLang="en-US" sz="1800" dirty="0">
              <a:solidFill>
                <a:schemeClr val="accent1"/>
              </a:solidFill>
              <a:latin typeface="Segoe UI" panose="020B0502040204020203" pitchFamily="34" charset="0"/>
              <a:ea typeface="Times New Roman" panose="02020603050405020304" pitchFamily="18" charset="0"/>
            </a:endParaRPr>
          </a:p>
        </p:txBody>
      </p:sp>
      <p:sp>
        <p:nvSpPr>
          <p:cNvPr id="14" name="AutoShape 5"/>
          <p:cNvSpPr>
            <a:spLocks noChangeArrowheads="1"/>
          </p:cNvSpPr>
          <p:nvPr/>
        </p:nvSpPr>
        <p:spPr bwMode="auto">
          <a:xfrm>
            <a:off x="6562725" y="981076"/>
            <a:ext cx="3998912" cy="777875"/>
          </a:xfrm>
          <a:prstGeom prst="hexagon">
            <a:avLst>
              <a:gd name="adj" fmla="val 28893"/>
              <a:gd name="vf" fmla="val 115470"/>
            </a:avLst>
          </a:prstGeom>
          <a:gradFill rotWithShape="1">
            <a:gsLst>
              <a:gs pos="0">
                <a:srgbClr val="005D9B"/>
              </a:gs>
              <a:gs pos="50000">
                <a:schemeClr val="accent1"/>
              </a:gs>
              <a:gs pos="100000">
                <a:srgbClr val="005D9B"/>
              </a:gs>
            </a:gsLst>
            <a:lin ang="5400000" scaled="1"/>
          </a:gradFill>
          <a:ln w="15875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lang="en-MY" altLang="en-US" sz="2000" b="1" u="sng" dirty="0">
                <a:solidFill>
                  <a:srgbClr val="F69200"/>
                </a:solidFill>
                <a:latin typeface="Segoe UI" panose="020B0502040204020203" pitchFamily="34" charset="0"/>
                <a:ea typeface="Gulim" panose="020B0600000101010101" pitchFamily="34" charset="-127"/>
                <a:cs typeface="Segoe UI" panose="020B0502040204020203" pitchFamily="34" charset="0"/>
              </a:rPr>
              <a:t>Format</a:t>
            </a:r>
            <a:r>
              <a:rPr lang="en-MY" altLang="en-US" sz="2000" b="1" dirty="0">
                <a:solidFill>
                  <a:srgbClr val="F69200"/>
                </a:solidFill>
                <a:latin typeface="Segoe UI" panose="020B0502040204020203" pitchFamily="34" charset="0"/>
                <a:ea typeface="Gulim" panose="020B0600000101010101" pitchFamily="34" charset="-127"/>
                <a:cs typeface="Segoe UI" panose="020B0502040204020203" pitchFamily="34" charset="0"/>
              </a:rPr>
              <a:t> Constraints</a:t>
            </a:r>
          </a:p>
          <a:p>
            <a:pPr algn="ctr">
              <a:defRPr/>
            </a:pPr>
            <a:r>
              <a:rPr lang="en-MY" altLang="en-US" b="1" dirty="0">
                <a:solidFill>
                  <a:srgbClr val="F69200"/>
                </a:solidFill>
                <a:latin typeface="Segoe UI" panose="020B0502040204020203" pitchFamily="34" charset="0"/>
                <a:ea typeface="Gulim" panose="020B0600000101010101" pitchFamily="34" charset="-127"/>
                <a:cs typeface="Segoe UI" panose="020B0502040204020203" pitchFamily="34" charset="0"/>
              </a:rPr>
              <a:t>(specifies correctness of format)</a:t>
            </a:r>
          </a:p>
        </p:txBody>
      </p:sp>
      <p:grpSp>
        <p:nvGrpSpPr>
          <p:cNvPr id="15" name="Group 25"/>
          <p:cNvGrpSpPr>
            <a:grpSpLocks/>
          </p:cNvGrpSpPr>
          <p:nvPr/>
        </p:nvGrpSpPr>
        <p:grpSpPr bwMode="auto">
          <a:xfrm>
            <a:off x="6129337" y="968375"/>
            <a:ext cx="685800" cy="660400"/>
            <a:chOff x="0" y="0"/>
            <a:chExt cx="747186" cy="739990"/>
          </a:xfrm>
        </p:grpSpPr>
        <p:grpSp>
          <p:nvGrpSpPr>
            <p:cNvPr id="49161" name="Group 26"/>
            <p:cNvGrpSpPr>
              <a:grpSpLocks noChangeAspect="1"/>
            </p:cNvGrpSpPr>
            <p:nvPr/>
          </p:nvGrpSpPr>
          <p:grpSpPr bwMode="auto">
            <a:xfrm>
              <a:off x="3598" y="0"/>
              <a:ext cx="739990" cy="739990"/>
              <a:chOff x="0" y="0"/>
              <a:chExt cx="822211" cy="822211"/>
            </a:xfrm>
          </p:grpSpPr>
          <p:sp>
            <p:nvSpPr>
              <p:cNvPr id="49163" name="椭圆 35"/>
              <p:cNvSpPr>
                <a:spLocks noChangeAspect="1" noChangeArrowheads="1"/>
              </p:cNvSpPr>
              <p:nvPr/>
            </p:nvSpPr>
            <p:spPr bwMode="auto">
              <a:xfrm>
                <a:off x="0" y="0"/>
                <a:ext cx="822211" cy="82221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fontAlgn="ctr">
                  <a:buClr>
                    <a:srgbClr val="FF0000"/>
                  </a:buClr>
                  <a:buSzPct val="70000"/>
                </a:pPr>
                <a:endParaRPr lang="zh-CN" altLang="en-US" sz="2000">
                  <a:solidFill>
                    <a:schemeClr val="accent1"/>
                  </a:solidFill>
                  <a:latin typeface="Calibri" panose="020F0502020204030204" pitchFamily="34" charset="0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49164" name="椭圆 36"/>
              <p:cNvSpPr>
                <a:spLocks noChangeAspect="1"/>
              </p:cNvSpPr>
              <p:nvPr/>
            </p:nvSpPr>
            <p:spPr bwMode="auto">
              <a:xfrm>
                <a:off x="50644" y="51168"/>
                <a:ext cx="720921" cy="719876"/>
              </a:xfrm>
              <a:prstGeom prst="ellipse">
                <a:avLst/>
              </a:prstGeom>
              <a:solidFill>
                <a:srgbClr val="7F7F7F">
                  <a:alpha val="79999"/>
                </a:srgbClr>
              </a:solidFill>
              <a:ln w="12700">
                <a:solidFill>
                  <a:srgbClr val="7F7F7F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fontAlgn="ctr">
                  <a:buClr>
                    <a:srgbClr val="FF0000"/>
                  </a:buClr>
                  <a:buSzPct val="70000"/>
                </a:pPr>
                <a:endParaRPr lang="zh-CN" altLang="en-US" sz="2000">
                  <a:solidFill>
                    <a:schemeClr val="accent1"/>
                  </a:solidFill>
                  <a:latin typeface="Calibri" panose="020F0502020204030204" pitchFamily="34" charset="0"/>
                  <a:ea typeface="Microsoft YaHei" panose="020B0503020204020204" pitchFamily="34" charset="-122"/>
                </a:endParaRPr>
              </a:p>
            </p:txBody>
          </p:sp>
        </p:grpSp>
        <p:sp>
          <p:nvSpPr>
            <p:cNvPr id="49162" name="Rectangle 13"/>
            <p:cNvSpPr>
              <a:spLocks noChangeArrowheads="1"/>
            </p:cNvSpPr>
            <p:nvPr/>
          </p:nvSpPr>
          <p:spPr bwMode="auto">
            <a:xfrm>
              <a:off x="0" y="169940"/>
              <a:ext cx="747186" cy="448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en-US" sz="2000" b="1">
                  <a:solidFill>
                    <a:schemeClr val="accent1"/>
                  </a:solidFill>
                  <a:latin typeface="Segoe UI" panose="020B0502040204020203" pitchFamily="34" charset="0"/>
                  <a:ea typeface="Microsoft YaHei" panose="020B0503020204020204" pitchFamily="34" charset="-122"/>
                </a:rPr>
                <a:t>2</a:t>
              </a:r>
              <a:endParaRPr lang="zh-CN" altLang="en-US" sz="2000" b="1">
                <a:solidFill>
                  <a:schemeClr val="accent1"/>
                </a:solidFill>
                <a:latin typeface="Segoe UI" panose="020B0502040204020203" pitchFamily="34" charset="0"/>
                <a:ea typeface="Microsoft YaHei" panose="020B0503020204020204" pitchFamily="34" charset="-122"/>
              </a:endParaRPr>
            </a:p>
          </p:txBody>
        </p:sp>
      </p:grpSp>
      <p:pic>
        <p:nvPicPr>
          <p:cNvPr id="49159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300" y="1717676"/>
            <a:ext cx="5091113" cy="2701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160" name="Picture 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2251" y="2465388"/>
            <a:ext cx="5329237" cy="416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79417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6"/>
          <p:cNvSpPr>
            <a:spLocks noGrp="1" noChangeArrowheads="1"/>
          </p:cNvSpPr>
          <p:nvPr>
            <p:ph type="title"/>
          </p:nvPr>
        </p:nvSpPr>
        <p:spPr>
          <a:xfrm>
            <a:off x="1917700" y="0"/>
            <a:ext cx="8748712" cy="838200"/>
          </a:xfrm>
        </p:spPr>
        <p:txBody>
          <a:bodyPr/>
          <a:lstStyle/>
          <a:p>
            <a:pPr algn="ctr" eaLnBrk="1" hangingPunct="1">
              <a:defRPr/>
            </a:pPr>
            <a:r>
              <a:rPr lang="en-US">
                <a:latin typeface="Rockwell Extra Bold" charset="0"/>
              </a:rPr>
              <a:t>DATA ANALYSIS</a:t>
            </a:r>
          </a:p>
        </p:txBody>
      </p:sp>
      <p:sp>
        <p:nvSpPr>
          <p:cNvPr id="41987" name="AutoShape 11"/>
          <p:cNvSpPr>
            <a:spLocks noChangeArrowheads="1"/>
          </p:cNvSpPr>
          <p:nvPr/>
        </p:nvSpPr>
        <p:spPr bwMode="auto">
          <a:xfrm flipH="1">
            <a:off x="1579562" y="1050925"/>
            <a:ext cx="4554538" cy="577850"/>
          </a:xfrm>
          <a:prstGeom prst="parallelogram">
            <a:avLst>
              <a:gd name="adj" fmla="val 12407"/>
            </a:avLst>
          </a:prstGeom>
          <a:solidFill>
            <a:schemeClr val="tx1"/>
          </a:solidFill>
          <a:ln w="15875">
            <a:solidFill>
              <a:schemeClr val="tx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lang="en-US" sz="2500" b="1">
                <a:solidFill>
                  <a:schemeClr val="accent1"/>
                </a:solidFill>
                <a:latin typeface="Segoe UI" charset="0"/>
                <a:ea typeface="Gulim" charset="0"/>
                <a:cs typeface="Segoe UI" charset="0"/>
              </a:rPr>
              <a:t>Domain/Data Constraints</a:t>
            </a:r>
          </a:p>
        </p:txBody>
      </p:sp>
      <p:sp>
        <p:nvSpPr>
          <p:cNvPr id="51203" name="Rectangle 23"/>
          <p:cNvSpPr>
            <a:spLocks noChangeArrowheads="1"/>
          </p:cNvSpPr>
          <p:nvPr/>
        </p:nvSpPr>
        <p:spPr bwMode="auto">
          <a:xfrm>
            <a:off x="1414462" y="4500563"/>
            <a:ext cx="403225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sz="1800" b="1" dirty="0">
                <a:solidFill>
                  <a:schemeClr val="accent1"/>
                </a:solidFill>
                <a:latin typeface="Segoe UI" panose="020B0502040204020203" pitchFamily="34" charset="0"/>
                <a:ea typeface="Times New Roman" panose="02020603050405020304" pitchFamily="18" charset="0"/>
              </a:rPr>
              <a:t>Demo </a:t>
            </a:r>
            <a:r>
              <a:rPr lang="en-US" altLang="en-US" sz="1800" b="1" dirty="0" smtClean="0">
                <a:solidFill>
                  <a:schemeClr val="accent1"/>
                </a:solidFill>
                <a:latin typeface="Segoe UI" panose="020B0502040204020203" pitchFamily="34" charset="0"/>
                <a:ea typeface="Times New Roman" panose="02020603050405020304" pitchFamily="18" charset="0"/>
              </a:rPr>
              <a:t>1: </a:t>
            </a:r>
            <a:r>
              <a:rPr lang="en-US" altLang="en-US" sz="1800" b="1" dirty="0">
                <a:solidFill>
                  <a:schemeClr val="accent1"/>
                </a:solidFill>
                <a:latin typeface="Segoe UI" panose="020B0502040204020203" pitchFamily="34" charset="0"/>
                <a:ea typeface="Times New Roman" panose="02020603050405020304" pitchFamily="18" charset="0"/>
              </a:rPr>
              <a:t>Valid Value Constraints for Gender Records</a:t>
            </a:r>
            <a:endParaRPr lang="en-US" altLang="en-US" sz="1800" dirty="0">
              <a:solidFill>
                <a:schemeClr val="accent1"/>
              </a:solidFill>
              <a:latin typeface="Segoe UI" panose="020B0502040204020203" pitchFamily="34" charset="0"/>
              <a:ea typeface="Times New Roman" panose="02020603050405020304" pitchFamily="18" charset="0"/>
            </a:endParaRPr>
          </a:p>
        </p:txBody>
      </p:sp>
      <p:sp>
        <p:nvSpPr>
          <p:cNvPr id="51204" name="Rectangle 24"/>
          <p:cNvSpPr>
            <a:spLocks noChangeArrowheads="1"/>
          </p:cNvSpPr>
          <p:nvPr/>
        </p:nvSpPr>
        <p:spPr bwMode="auto">
          <a:xfrm>
            <a:off x="6986588" y="2376488"/>
            <a:ext cx="3679825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sz="1800" b="1" dirty="0">
                <a:solidFill>
                  <a:schemeClr val="accent1"/>
                </a:solidFill>
                <a:latin typeface="Segoe UI" panose="020B0502040204020203" pitchFamily="34" charset="0"/>
                <a:ea typeface="Times New Roman" panose="02020603050405020304" pitchFamily="18" charset="0"/>
              </a:rPr>
              <a:t>Demo </a:t>
            </a:r>
            <a:r>
              <a:rPr lang="en-US" altLang="en-US" sz="1800" b="1" dirty="0" smtClean="0">
                <a:solidFill>
                  <a:schemeClr val="accent1"/>
                </a:solidFill>
                <a:latin typeface="Segoe UI" panose="020B0502040204020203" pitchFamily="34" charset="0"/>
                <a:ea typeface="Times New Roman" panose="02020603050405020304" pitchFamily="18" charset="0"/>
              </a:rPr>
              <a:t>1: </a:t>
            </a:r>
            <a:r>
              <a:rPr lang="en-US" altLang="en-US" sz="1800" b="1" dirty="0">
                <a:solidFill>
                  <a:schemeClr val="accent1"/>
                </a:solidFill>
                <a:latin typeface="Segoe UI" panose="020B0502040204020203" pitchFamily="34" charset="0"/>
                <a:ea typeface="Times New Roman" panose="02020603050405020304" pitchFamily="18" charset="0"/>
              </a:rPr>
              <a:t>Invalid Value Data for Gender</a:t>
            </a:r>
            <a:endParaRPr lang="en-US" altLang="en-US" sz="1800" dirty="0">
              <a:solidFill>
                <a:schemeClr val="accent1"/>
              </a:solidFill>
              <a:latin typeface="Segoe UI" panose="020B0502040204020203" pitchFamily="34" charset="0"/>
              <a:ea typeface="Times New Roman" panose="02020603050405020304" pitchFamily="18" charset="0"/>
            </a:endParaRPr>
          </a:p>
        </p:txBody>
      </p:sp>
      <p:sp>
        <p:nvSpPr>
          <p:cNvPr id="20" name="AutoShape 5"/>
          <p:cNvSpPr>
            <a:spLocks noChangeArrowheads="1"/>
          </p:cNvSpPr>
          <p:nvPr/>
        </p:nvSpPr>
        <p:spPr bwMode="auto">
          <a:xfrm>
            <a:off x="6670675" y="949325"/>
            <a:ext cx="3960812" cy="1004888"/>
          </a:xfrm>
          <a:prstGeom prst="hexagon">
            <a:avLst>
              <a:gd name="adj" fmla="val 28905"/>
              <a:gd name="vf" fmla="val 115470"/>
            </a:avLst>
          </a:prstGeom>
          <a:solidFill>
            <a:schemeClr val="accent1">
              <a:lumMod val="20000"/>
              <a:lumOff val="80000"/>
            </a:schemeClr>
          </a:solidFill>
          <a:ln w="15875">
            <a:solidFill>
              <a:schemeClr val="bg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algn="ctr">
              <a:defRPr/>
            </a:pPr>
            <a:r>
              <a:rPr lang="en-MY" altLang="en-US" sz="2000" b="1" u="sng" dirty="0">
                <a:solidFill>
                  <a:schemeClr val="accent1"/>
                </a:solidFill>
                <a:latin typeface="Segoe UI" panose="020B0502040204020203" pitchFamily="34" charset="0"/>
                <a:ea typeface="Gulim" panose="020B0600000101010101" pitchFamily="34" charset="-127"/>
                <a:cs typeface="Segoe UI" panose="020B0502040204020203" pitchFamily="34" charset="0"/>
              </a:rPr>
              <a:t>Valid Value</a:t>
            </a:r>
            <a:r>
              <a:rPr lang="en-MY" altLang="en-US" sz="2000" b="1" dirty="0">
                <a:solidFill>
                  <a:schemeClr val="accent1"/>
                </a:solidFill>
                <a:latin typeface="Segoe UI" panose="020B0502040204020203" pitchFamily="34" charset="0"/>
                <a:ea typeface="Gulim" panose="020B0600000101010101" pitchFamily="34" charset="-127"/>
                <a:cs typeface="Segoe UI" panose="020B0502040204020203" pitchFamily="34" charset="0"/>
              </a:rPr>
              <a:t> Constraints</a:t>
            </a:r>
          </a:p>
          <a:p>
            <a:pPr algn="ctr">
              <a:defRPr/>
            </a:pPr>
            <a:r>
              <a:rPr lang="en-MY" altLang="en-US" b="1" dirty="0">
                <a:solidFill>
                  <a:schemeClr val="accent1"/>
                </a:solidFill>
                <a:latin typeface="Segoe UI" panose="020B0502040204020203" pitchFamily="34" charset="0"/>
                <a:ea typeface="Gulim" panose="020B0600000101010101" pitchFamily="34" charset="-127"/>
                <a:cs typeface="Segoe UI" panose="020B0502040204020203" pitchFamily="34" charset="0"/>
              </a:rPr>
              <a:t>(some data have well defined</a:t>
            </a:r>
          </a:p>
          <a:p>
            <a:pPr algn="ctr">
              <a:defRPr/>
            </a:pPr>
            <a:r>
              <a:rPr lang="en-MY" altLang="en-US" b="1" dirty="0">
                <a:solidFill>
                  <a:schemeClr val="accent1"/>
                </a:solidFill>
                <a:latin typeface="Segoe UI" panose="020B0502040204020203" pitchFamily="34" charset="0"/>
                <a:ea typeface="Gulim" panose="020B0600000101010101" pitchFamily="34" charset="-127"/>
                <a:cs typeface="Segoe UI" panose="020B0502040204020203" pitchFamily="34" charset="0"/>
              </a:rPr>
              <a:t>valid values)</a:t>
            </a:r>
          </a:p>
        </p:txBody>
      </p:sp>
      <p:grpSp>
        <p:nvGrpSpPr>
          <p:cNvPr id="21" name="Group 30"/>
          <p:cNvGrpSpPr>
            <a:grpSpLocks/>
          </p:cNvGrpSpPr>
          <p:nvPr/>
        </p:nvGrpSpPr>
        <p:grpSpPr bwMode="auto">
          <a:xfrm>
            <a:off x="6157913" y="847726"/>
            <a:ext cx="747713" cy="739775"/>
            <a:chOff x="0" y="0"/>
            <a:chExt cx="747186" cy="740120"/>
          </a:xfrm>
        </p:grpSpPr>
        <p:grpSp>
          <p:nvGrpSpPr>
            <p:cNvPr id="51209" name="Group 31"/>
            <p:cNvGrpSpPr>
              <a:grpSpLocks noChangeAspect="1"/>
            </p:cNvGrpSpPr>
            <p:nvPr/>
          </p:nvGrpSpPr>
          <p:grpSpPr bwMode="auto">
            <a:xfrm>
              <a:off x="3533" y="0"/>
              <a:ext cx="740120" cy="740120"/>
              <a:chOff x="0" y="0"/>
              <a:chExt cx="822355" cy="822355"/>
            </a:xfrm>
          </p:grpSpPr>
          <p:sp>
            <p:nvSpPr>
              <p:cNvPr id="51211" name="椭圆 41"/>
              <p:cNvSpPr>
                <a:spLocks noChangeAspect="1" noChangeArrowheads="1"/>
              </p:cNvSpPr>
              <p:nvPr/>
            </p:nvSpPr>
            <p:spPr bwMode="auto">
              <a:xfrm>
                <a:off x="0" y="0"/>
                <a:ext cx="822355" cy="82235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fontAlgn="ctr">
                  <a:buClr>
                    <a:srgbClr val="FF0000"/>
                  </a:buClr>
                  <a:buSzPct val="70000"/>
                </a:pPr>
                <a:endParaRPr lang="zh-CN" altLang="en-US" sz="2000">
                  <a:solidFill>
                    <a:schemeClr val="accent1"/>
                  </a:solidFill>
                  <a:latin typeface="Calibri" panose="020F0502020204030204" pitchFamily="34" charset="0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51212" name="椭圆 42"/>
              <p:cNvSpPr>
                <a:spLocks noChangeAspect="1"/>
              </p:cNvSpPr>
              <p:nvPr/>
            </p:nvSpPr>
            <p:spPr bwMode="auto">
              <a:xfrm>
                <a:off x="50718" y="51177"/>
                <a:ext cx="720921" cy="720002"/>
              </a:xfrm>
              <a:prstGeom prst="ellipse">
                <a:avLst/>
              </a:prstGeom>
              <a:solidFill>
                <a:srgbClr val="595959">
                  <a:alpha val="79999"/>
                </a:srgbClr>
              </a:solidFill>
              <a:ln w="12700">
                <a:solidFill>
                  <a:srgbClr val="595959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fontAlgn="ctr">
                  <a:buClr>
                    <a:srgbClr val="FF0000"/>
                  </a:buClr>
                  <a:buSzPct val="70000"/>
                </a:pPr>
                <a:endParaRPr lang="zh-CN" altLang="en-US" sz="2000">
                  <a:solidFill>
                    <a:schemeClr val="accent1"/>
                  </a:solidFill>
                  <a:latin typeface="Calibri" panose="020F0502020204030204" pitchFamily="34" charset="0"/>
                  <a:ea typeface="Microsoft YaHei" panose="020B0503020204020204" pitchFamily="34" charset="-122"/>
                </a:endParaRPr>
              </a:p>
            </p:txBody>
          </p:sp>
        </p:grpSp>
        <p:sp>
          <p:nvSpPr>
            <p:cNvPr id="51210" name="Rectangle 13"/>
            <p:cNvSpPr>
              <a:spLocks noChangeArrowheads="1"/>
            </p:cNvSpPr>
            <p:nvPr/>
          </p:nvSpPr>
          <p:spPr bwMode="auto">
            <a:xfrm>
              <a:off x="0" y="170005"/>
              <a:ext cx="747186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en-US" sz="2000" b="1">
                  <a:solidFill>
                    <a:schemeClr val="accent1"/>
                  </a:solidFill>
                  <a:latin typeface="Segoe UI" panose="020B0502040204020203" pitchFamily="34" charset="0"/>
                  <a:ea typeface="Microsoft YaHei" panose="020B0503020204020204" pitchFamily="34" charset="-122"/>
                </a:rPr>
                <a:t>3</a:t>
              </a:r>
              <a:endParaRPr lang="zh-CN" altLang="en-US" sz="2000" b="1">
                <a:solidFill>
                  <a:schemeClr val="accent1"/>
                </a:solidFill>
                <a:latin typeface="Segoe UI" panose="020B0502040204020203" pitchFamily="34" charset="0"/>
                <a:ea typeface="Microsoft YaHei" panose="020B0503020204020204" pitchFamily="34" charset="-122"/>
              </a:endParaRPr>
            </a:p>
          </p:txBody>
        </p:sp>
      </p:grpSp>
      <p:pic>
        <p:nvPicPr>
          <p:cNvPr id="51207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488" y="1765301"/>
            <a:ext cx="5127625" cy="2728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08" name="Picture 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9787" y="3079750"/>
            <a:ext cx="4711700" cy="3532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35084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6"/>
          <p:cNvSpPr>
            <a:spLocks noGrp="1" noChangeArrowheads="1"/>
          </p:cNvSpPr>
          <p:nvPr>
            <p:ph type="title"/>
          </p:nvPr>
        </p:nvSpPr>
        <p:spPr>
          <a:xfrm>
            <a:off x="2278062" y="0"/>
            <a:ext cx="8388350" cy="838200"/>
          </a:xfrm>
        </p:spPr>
        <p:txBody>
          <a:bodyPr/>
          <a:lstStyle/>
          <a:p>
            <a:pPr algn="ctr" eaLnBrk="1" hangingPunct="1">
              <a:defRPr/>
            </a:pPr>
            <a:r>
              <a:rPr lang="en-US">
                <a:latin typeface="Rockwell Extra Bold" charset="0"/>
              </a:rPr>
              <a:t>DATA SECURITY</a:t>
            </a:r>
          </a:p>
        </p:txBody>
      </p:sp>
      <p:pic>
        <p:nvPicPr>
          <p:cNvPr id="53250" name="Picture 16" descr="dqa_fig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0312" y="933450"/>
            <a:ext cx="4325938" cy="295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251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6488" y="3975101"/>
            <a:ext cx="3997325" cy="286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3252" name="Rectangle 3"/>
          <p:cNvSpPr>
            <a:spLocks noChangeArrowheads="1"/>
          </p:cNvSpPr>
          <p:nvPr/>
        </p:nvSpPr>
        <p:spPr bwMode="auto">
          <a:xfrm>
            <a:off x="7850187" y="3849688"/>
            <a:ext cx="292258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ms-MY" altLang="en-US" sz="1800" b="1">
                <a:solidFill>
                  <a:schemeClr val="accent1"/>
                </a:solidFill>
                <a:latin typeface="Segoe UI" panose="020B0502040204020203" pitchFamily="34" charset="0"/>
                <a:ea typeface="Times New Roman" panose="02020603050405020304" pitchFamily="18" charset="0"/>
              </a:rPr>
              <a:t>Processes Affecting DQ</a:t>
            </a:r>
            <a:endParaRPr lang="en-US" altLang="en-US" sz="1800">
              <a:solidFill>
                <a:schemeClr val="accent1"/>
              </a:solidFill>
              <a:latin typeface="Segoe UI" panose="020B0502040204020203" pitchFamily="34" charset="0"/>
              <a:ea typeface="Times New Roman" panose="02020603050405020304" pitchFamily="18" charset="0"/>
            </a:endParaRPr>
          </a:p>
        </p:txBody>
      </p:sp>
      <p:sp>
        <p:nvSpPr>
          <p:cNvPr id="53253" name="Rectangle 4"/>
          <p:cNvSpPr>
            <a:spLocks noChangeArrowheads="1"/>
          </p:cNvSpPr>
          <p:nvPr/>
        </p:nvSpPr>
        <p:spPr bwMode="auto">
          <a:xfrm>
            <a:off x="7524751" y="6021388"/>
            <a:ext cx="1895475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ms-MY" altLang="en-US" sz="1800" b="1">
                <a:solidFill>
                  <a:schemeClr val="accent1"/>
                </a:solidFill>
                <a:latin typeface="Segoe UI" panose="020B0502040204020203" pitchFamily="34" charset="0"/>
                <a:ea typeface="Times New Roman" panose="02020603050405020304" pitchFamily="18" charset="0"/>
              </a:rPr>
              <a:t>Big Data (BD)</a:t>
            </a:r>
          </a:p>
          <a:p>
            <a:pPr algn="ctr"/>
            <a:r>
              <a:rPr lang="ms-MY" altLang="en-US" sz="1800" b="1">
                <a:solidFill>
                  <a:schemeClr val="accent1"/>
                </a:solidFill>
                <a:latin typeface="Segoe UI" panose="020B0502040204020203" pitchFamily="34" charset="0"/>
                <a:ea typeface="Times New Roman" panose="02020603050405020304" pitchFamily="18" charset="0"/>
              </a:rPr>
              <a:t>Properties</a:t>
            </a:r>
            <a:endParaRPr lang="en-US" altLang="en-US" sz="1800">
              <a:solidFill>
                <a:schemeClr val="accent1"/>
              </a:solidFill>
              <a:ea typeface="Times New Roman" panose="02020603050405020304" pitchFamily="18" charset="0"/>
            </a:endParaRPr>
          </a:p>
        </p:txBody>
      </p:sp>
      <p:pic>
        <p:nvPicPr>
          <p:cNvPr id="53254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0362" y="952500"/>
            <a:ext cx="4579938" cy="297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3255" name="Rectangle 2"/>
          <p:cNvSpPr>
            <a:spLocks noChangeArrowheads="1"/>
          </p:cNvSpPr>
          <p:nvPr/>
        </p:nvSpPr>
        <p:spPr bwMode="auto">
          <a:xfrm>
            <a:off x="1446212" y="3876676"/>
            <a:ext cx="1709738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ms-MY" altLang="en-US" sz="1800" b="1">
                <a:solidFill>
                  <a:schemeClr val="accent1"/>
                </a:solidFill>
                <a:latin typeface="Segoe UI" panose="020B0502040204020203" pitchFamily="34" charset="0"/>
                <a:ea typeface="Times New Roman" panose="02020603050405020304" pitchFamily="18" charset="0"/>
              </a:rPr>
              <a:t>Data Quality</a:t>
            </a:r>
          </a:p>
          <a:p>
            <a:pPr algn="ctr"/>
            <a:r>
              <a:rPr lang="ms-MY" altLang="en-US" sz="1800" b="1">
                <a:solidFill>
                  <a:schemeClr val="accent1"/>
                </a:solidFill>
                <a:latin typeface="Segoe UI" panose="020B0502040204020203" pitchFamily="34" charset="0"/>
                <a:ea typeface="Times New Roman" panose="02020603050405020304" pitchFamily="18" charset="0"/>
              </a:rPr>
              <a:t>(DQ)</a:t>
            </a:r>
            <a:endParaRPr lang="en-US" altLang="en-US" sz="1800">
              <a:solidFill>
                <a:schemeClr val="accent1"/>
              </a:solidFill>
              <a:latin typeface="Segoe UI" panose="020B0502040204020203" pitchFamily="34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1538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6"/>
          <p:cNvSpPr>
            <a:spLocks noGrp="1" noChangeArrowheads="1"/>
          </p:cNvSpPr>
          <p:nvPr>
            <p:ph type="title"/>
          </p:nvPr>
        </p:nvSpPr>
        <p:spPr>
          <a:xfrm>
            <a:off x="1522412" y="0"/>
            <a:ext cx="9144000" cy="838200"/>
          </a:xfrm>
        </p:spPr>
        <p:txBody>
          <a:bodyPr/>
          <a:lstStyle/>
          <a:p>
            <a:pPr algn="ctr" eaLnBrk="1" hangingPunct="1">
              <a:defRPr/>
            </a:pPr>
            <a:r>
              <a:rPr lang="en-US">
                <a:latin typeface="Rockwell Extra Bold" charset="0"/>
              </a:rPr>
              <a:t>DATA SECURITY</a:t>
            </a:r>
          </a:p>
        </p:txBody>
      </p:sp>
      <p:sp>
        <p:nvSpPr>
          <p:cNvPr id="55298" name="Rectangle 2"/>
          <p:cNvSpPr>
            <a:spLocks noChangeArrowheads="1"/>
          </p:cNvSpPr>
          <p:nvPr/>
        </p:nvSpPr>
        <p:spPr bwMode="auto">
          <a:xfrm>
            <a:off x="2643187" y="1138239"/>
            <a:ext cx="69024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ms-MY" altLang="en-US" sz="2800" dirty="0">
                <a:solidFill>
                  <a:schemeClr val="accent5"/>
                </a:solidFill>
                <a:latin typeface="Rockwell Extra Bold" panose="02060903040505020403" pitchFamily="18" charset="0"/>
                <a:ea typeface="Times New Roman" panose="02020603050405020304" pitchFamily="18" charset="0"/>
              </a:rPr>
              <a:t>Hadoop Data Security Issues</a:t>
            </a:r>
            <a:endParaRPr lang="en-US" altLang="en-US" sz="2800" dirty="0">
              <a:solidFill>
                <a:schemeClr val="accent5"/>
              </a:solidFill>
              <a:ea typeface="Times New Roman" panose="02020603050405020304" pitchFamily="18" charset="0"/>
            </a:endParaRPr>
          </a:p>
        </p:txBody>
      </p:sp>
      <p:sp>
        <p:nvSpPr>
          <p:cNvPr id="52228" name="AutoShape 3"/>
          <p:cNvSpPr>
            <a:spLocks noChangeArrowheads="1"/>
          </p:cNvSpPr>
          <p:nvPr/>
        </p:nvSpPr>
        <p:spPr bwMode="auto">
          <a:xfrm>
            <a:off x="7678737" y="3651251"/>
            <a:ext cx="420688" cy="823913"/>
          </a:xfrm>
          <a:prstGeom prst="rightArrow">
            <a:avLst>
              <a:gd name="adj1" fmla="val 66093"/>
              <a:gd name="adj2" fmla="val 26722"/>
            </a:avLst>
          </a:prstGeom>
          <a:solidFill>
            <a:schemeClr val="tx1"/>
          </a:solidFill>
          <a:ln w="0">
            <a:solidFill>
              <a:schemeClr val="tx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endParaRPr lang="en-US">
              <a:latin typeface="Verdana" charset="0"/>
              <a:ea typeface="ＭＳ Ｐゴシック" charset="0"/>
            </a:endParaRPr>
          </a:p>
        </p:txBody>
      </p:sp>
      <p:sp>
        <p:nvSpPr>
          <p:cNvPr id="6" name="AutoShape 4"/>
          <p:cNvSpPr>
            <a:spLocks noChangeArrowheads="1"/>
          </p:cNvSpPr>
          <p:nvPr/>
        </p:nvSpPr>
        <p:spPr bwMode="auto">
          <a:xfrm>
            <a:off x="1616075" y="1989139"/>
            <a:ext cx="5999162" cy="4103687"/>
          </a:xfrm>
          <a:prstGeom prst="chevron">
            <a:avLst>
              <a:gd name="adj" fmla="val 8487"/>
            </a:avLst>
          </a:prstGeom>
          <a:gradFill rotWithShape="1">
            <a:gsLst>
              <a:gs pos="0">
                <a:srgbClr val="005D9B"/>
              </a:gs>
              <a:gs pos="50000">
                <a:schemeClr val="accent1"/>
              </a:gs>
              <a:gs pos="100000">
                <a:srgbClr val="005D9B"/>
              </a:gs>
            </a:gsLst>
            <a:lin ang="5400000" scaled="1"/>
          </a:gradFill>
          <a:ln w="15875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lang="ms-MY" altLang="en-US" sz="2000" u="sng" dirty="0">
                <a:solidFill>
                  <a:srgbClr val="FFFF00"/>
                </a:solidFill>
                <a:latin typeface="Rockwell Extra Bold" panose="02060903040505020403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Best Practices/Suggested Solutions</a:t>
            </a:r>
          </a:p>
          <a:p>
            <a:pPr algn="ctr">
              <a:defRPr/>
            </a:pPr>
            <a:endParaRPr lang="ms-MY" altLang="en-US" dirty="0">
              <a:solidFill>
                <a:schemeClr val="bg1"/>
              </a:solidFill>
              <a:latin typeface="Rockwell Extra Bold" panose="02060903040505020403" pitchFamily="18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285750" indent="-285750" algn="ctr">
              <a:buFont typeface="Arial" panose="020B0604020202020204" pitchFamily="34" charset="0"/>
              <a:buChar char="•"/>
              <a:defRPr/>
            </a:pPr>
            <a:r>
              <a:rPr lang="ms-MY" altLang="en-US" dirty="0">
                <a:solidFill>
                  <a:schemeClr val="bg1"/>
                </a:solidFill>
                <a:latin typeface="Rockwell Extra Bold" panose="02060903040505020403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Validate the file extension</a:t>
            </a:r>
          </a:p>
          <a:p>
            <a:pPr marL="285750" indent="-285750" algn="ctr">
              <a:buFont typeface="Arial" panose="020B0604020202020204" pitchFamily="34" charset="0"/>
              <a:buChar char="•"/>
              <a:defRPr/>
            </a:pPr>
            <a:r>
              <a:rPr lang="ms-MY" altLang="en-US" dirty="0">
                <a:solidFill>
                  <a:schemeClr val="bg1"/>
                </a:solidFill>
                <a:latin typeface="Rockwell Extra Bold" panose="02060903040505020403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Encrypt connection SSL</a:t>
            </a:r>
          </a:p>
          <a:p>
            <a:pPr marL="285750" indent="-193675" algn="ctr">
              <a:buFont typeface="Arial" panose="020B0604020202020204" pitchFamily="34" charset="0"/>
              <a:buChar char="•"/>
              <a:defRPr/>
            </a:pPr>
            <a:r>
              <a:rPr lang="ms-MY" altLang="en-US" dirty="0">
                <a:solidFill>
                  <a:schemeClr val="bg1"/>
                </a:solidFill>
                <a:latin typeface="Rockwell Extra Bold" panose="02060903040505020403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Allow certain extension files only</a:t>
            </a:r>
          </a:p>
          <a:p>
            <a:pPr marL="285750" indent="-193675" algn="ctr">
              <a:buFont typeface="Arial" panose="020B0604020202020204" pitchFamily="34" charset="0"/>
              <a:buChar char="•"/>
              <a:defRPr/>
            </a:pPr>
            <a:r>
              <a:rPr lang="en-MY" altLang="en-US" dirty="0">
                <a:solidFill>
                  <a:schemeClr val="bg1"/>
                </a:solidFill>
                <a:latin typeface="Rockwell Extra Bold" panose="02060903040505020403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Both server-side &amp; client-side validation</a:t>
            </a:r>
          </a:p>
          <a:p>
            <a:pPr marL="285750" indent="-193675" algn="ctr">
              <a:buFont typeface="Arial" panose="020B0604020202020204" pitchFamily="34" charset="0"/>
              <a:buChar char="•"/>
              <a:defRPr/>
            </a:pPr>
            <a:r>
              <a:rPr lang="en-MY" altLang="en-US" dirty="0">
                <a:solidFill>
                  <a:schemeClr val="bg1"/>
                </a:solidFill>
                <a:latin typeface="Rockwell Extra Bold" panose="02060903040505020403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Allow non-executable files only</a:t>
            </a:r>
          </a:p>
          <a:p>
            <a:pPr marL="92075" algn="ctr">
              <a:defRPr/>
            </a:pPr>
            <a:r>
              <a:rPr lang="en-MY" altLang="en-US" dirty="0">
                <a:solidFill>
                  <a:schemeClr val="bg1"/>
                </a:solidFill>
                <a:latin typeface="Rockwell Extra Bold" panose="02060903040505020403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(to prevent Hadoop execute malicious </a:t>
            </a:r>
          </a:p>
          <a:p>
            <a:pPr marL="92075" algn="ctr">
              <a:defRPr/>
            </a:pPr>
            <a:r>
              <a:rPr lang="en-MY" altLang="en-US" dirty="0">
                <a:solidFill>
                  <a:schemeClr val="bg1"/>
                </a:solidFill>
                <a:latin typeface="Rockwell Extra Bold" panose="02060903040505020403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scripts/harmful files uploaded)</a:t>
            </a:r>
            <a:endParaRPr lang="ms-MY" altLang="en-US" dirty="0">
              <a:solidFill>
                <a:schemeClr val="bg1"/>
              </a:solidFill>
              <a:latin typeface="Rockwell Extra Bold" panose="02060903040505020403" pitchFamily="18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7" name="AutoShape 5"/>
          <p:cNvSpPr>
            <a:spLocks noChangeArrowheads="1"/>
          </p:cNvSpPr>
          <p:nvPr/>
        </p:nvSpPr>
        <p:spPr bwMode="auto">
          <a:xfrm>
            <a:off x="8029576" y="2035175"/>
            <a:ext cx="2528887" cy="4057650"/>
          </a:xfrm>
          <a:prstGeom prst="chevron">
            <a:avLst>
              <a:gd name="adj" fmla="val 8486"/>
            </a:avLst>
          </a:prstGeom>
          <a:gradFill rotWithShape="1">
            <a:gsLst>
              <a:gs pos="0">
                <a:srgbClr val="005D9B"/>
              </a:gs>
              <a:gs pos="50000">
                <a:schemeClr val="accent1"/>
              </a:gs>
              <a:gs pos="100000">
                <a:srgbClr val="005D9B"/>
              </a:gs>
            </a:gsLst>
            <a:lin ang="5400000" scaled="1"/>
          </a:gradFill>
          <a:ln w="15875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lang="en-MY" altLang="en-US" dirty="0">
                <a:solidFill>
                  <a:schemeClr val="bg1"/>
                </a:solidFill>
                <a:latin typeface="Rockwell Extra Bold" panose="02060903040505020403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To prevent</a:t>
            </a:r>
          </a:p>
          <a:p>
            <a:pPr algn="ctr">
              <a:defRPr/>
            </a:pPr>
            <a:r>
              <a:rPr lang="en-MY" altLang="en-US" dirty="0">
                <a:solidFill>
                  <a:schemeClr val="bg1"/>
                </a:solidFill>
                <a:latin typeface="Rockwell Extra Bold" panose="02060903040505020403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DoS attacks, </a:t>
            </a:r>
          </a:p>
          <a:p>
            <a:pPr algn="ctr">
              <a:defRPr/>
            </a:pPr>
            <a:r>
              <a:rPr lang="en-MY" altLang="en-US" dirty="0">
                <a:solidFill>
                  <a:schemeClr val="bg1"/>
                </a:solidFill>
                <a:latin typeface="Rockwell Extra Bold" panose="02060903040505020403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we should</a:t>
            </a:r>
          </a:p>
          <a:p>
            <a:pPr algn="ctr">
              <a:defRPr/>
            </a:pPr>
            <a:r>
              <a:rPr lang="en-MY" altLang="en-US" dirty="0">
                <a:solidFill>
                  <a:schemeClr val="bg1"/>
                </a:solidFill>
                <a:latin typeface="Rockwell Extra Bold" panose="02060903040505020403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impose limits</a:t>
            </a:r>
          </a:p>
          <a:p>
            <a:pPr algn="ctr">
              <a:defRPr/>
            </a:pPr>
            <a:r>
              <a:rPr lang="en-MY" altLang="en-US" dirty="0">
                <a:solidFill>
                  <a:schemeClr val="bg1"/>
                </a:solidFill>
                <a:latin typeface="Rockwell Extra Bold" panose="02060903040505020403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on the number </a:t>
            </a:r>
          </a:p>
          <a:p>
            <a:pPr algn="ctr">
              <a:defRPr/>
            </a:pPr>
            <a:r>
              <a:rPr lang="en-MY" altLang="en-US" dirty="0">
                <a:solidFill>
                  <a:schemeClr val="bg1"/>
                </a:solidFill>
                <a:latin typeface="Rockwell Extra Bold" panose="02060903040505020403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of files a user </a:t>
            </a:r>
          </a:p>
          <a:p>
            <a:pPr algn="ctr">
              <a:defRPr/>
            </a:pPr>
            <a:r>
              <a:rPr lang="en-MY" altLang="en-US" dirty="0">
                <a:solidFill>
                  <a:schemeClr val="bg1"/>
                </a:solidFill>
                <a:latin typeface="Rockwell Extra Bold" panose="02060903040505020403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can upload </a:t>
            </a:r>
          </a:p>
          <a:p>
            <a:pPr algn="ctr">
              <a:defRPr/>
            </a:pPr>
            <a:r>
              <a:rPr lang="en-MY" altLang="en-US" dirty="0">
                <a:solidFill>
                  <a:schemeClr val="bg1"/>
                </a:solidFill>
                <a:latin typeface="Rockwell Extra Bold" panose="02060903040505020403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in a 24 hours </a:t>
            </a:r>
          </a:p>
          <a:p>
            <a:pPr algn="ctr">
              <a:defRPr/>
            </a:pPr>
            <a:r>
              <a:rPr lang="en-MY" altLang="en-US" dirty="0">
                <a:solidFill>
                  <a:schemeClr val="bg1"/>
                </a:solidFill>
                <a:latin typeface="Rockwell Extra Bold" panose="02060903040505020403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period as well </a:t>
            </a:r>
          </a:p>
          <a:p>
            <a:pPr algn="ctr">
              <a:defRPr/>
            </a:pPr>
            <a:r>
              <a:rPr lang="en-MY" altLang="en-US" dirty="0">
                <a:solidFill>
                  <a:schemeClr val="bg1"/>
                </a:solidFill>
                <a:latin typeface="Rockwell Extra Bold" panose="02060903040505020403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as limiting </a:t>
            </a:r>
          </a:p>
          <a:p>
            <a:pPr algn="ctr">
              <a:defRPr/>
            </a:pPr>
            <a:r>
              <a:rPr lang="en-MY" altLang="en-US" dirty="0">
                <a:solidFill>
                  <a:schemeClr val="bg1"/>
                </a:solidFill>
                <a:latin typeface="Rockwell Extra Bold" panose="02060903040505020403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the file sizes.</a:t>
            </a:r>
            <a:endParaRPr lang="en-US" altLang="en-US" dirty="0">
              <a:solidFill>
                <a:schemeClr val="tx2"/>
              </a:solidFill>
              <a:effectLst>
                <a:outerShdw blurRad="38100" dist="38100" dir="2700000" algn="tl">
                  <a:srgbClr val="000000"/>
                </a:outerShdw>
              </a:effectLst>
              <a:ea typeface="Gulim" panose="020B0600000101010101" pitchFamily="34" charset="-127"/>
            </a:endParaRPr>
          </a:p>
        </p:txBody>
      </p:sp>
      <p:sp>
        <p:nvSpPr>
          <p:cNvPr id="52231" name="AutoShape 11"/>
          <p:cNvSpPr>
            <a:spLocks noChangeArrowheads="1"/>
          </p:cNvSpPr>
          <p:nvPr/>
        </p:nvSpPr>
        <p:spPr bwMode="auto">
          <a:xfrm flipH="1">
            <a:off x="1616076" y="1989138"/>
            <a:ext cx="5773737" cy="468312"/>
          </a:xfrm>
          <a:prstGeom prst="parallelogram">
            <a:avLst>
              <a:gd name="adj" fmla="val 12386"/>
            </a:avLst>
          </a:prstGeom>
          <a:solidFill>
            <a:schemeClr val="tx1"/>
          </a:solidFill>
          <a:ln w="15875">
            <a:solidFill>
              <a:schemeClr val="tx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lang="ms-MY" sz="2400">
                <a:solidFill>
                  <a:schemeClr val="bg1"/>
                </a:solidFill>
                <a:latin typeface="Rockwell Extra Bold" charset="0"/>
                <a:ea typeface="Times New Roman" charset="0"/>
                <a:cs typeface="Arial" charset="0"/>
              </a:rPr>
              <a:t>File Upload Vulnerabilities</a:t>
            </a:r>
            <a:endParaRPr lang="en-US" sz="2400">
              <a:solidFill>
                <a:schemeClr val="tx2"/>
              </a:solidFill>
              <a:latin typeface="Verdana" charset="0"/>
              <a:ea typeface="Gulim" charset="0"/>
              <a:cs typeface="Arial" charset="0"/>
            </a:endParaRPr>
          </a:p>
        </p:txBody>
      </p:sp>
      <p:sp>
        <p:nvSpPr>
          <p:cNvPr id="52232" name="AutoShape 12"/>
          <p:cNvSpPr>
            <a:spLocks noChangeArrowheads="1"/>
          </p:cNvSpPr>
          <p:nvPr/>
        </p:nvSpPr>
        <p:spPr bwMode="auto">
          <a:xfrm flipH="1">
            <a:off x="7966075" y="1998663"/>
            <a:ext cx="2449512" cy="468312"/>
          </a:xfrm>
          <a:prstGeom prst="parallelogram">
            <a:avLst>
              <a:gd name="adj" fmla="val 12398"/>
            </a:avLst>
          </a:prstGeom>
          <a:solidFill>
            <a:schemeClr val="tx1"/>
          </a:solidFill>
          <a:ln w="15875">
            <a:solidFill>
              <a:schemeClr val="tx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lang="ms-MY" sz="2400">
                <a:solidFill>
                  <a:schemeClr val="bg1"/>
                </a:solidFill>
                <a:latin typeface="Rockwell Extra Bold" charset="0"/>
                <a:ea typeface="Times New Roman" charset="0"/>
                <a:cs typeface="Arial" charset="0"/>
              </a:rPr>
              <a:t>DoS Attacks</a:t>
            </a:r>
            <a:endParaRPr lang="en-US" sz="2400">
              <a:solidFill>
                <a:schemeClr val="tx2"/>
              </a:solidFill>
              <a:latin typeface="Verdana" charset="0"/>
              <a:ea typeface="Gulim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4397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6"/>
          <p:cNvSpPr>
            <a:spLocks noGrp="1" noChangeArrowheads="1"/>
          </p:cNvSpPr>
          <p:nvPr>
            <p:ph type="title"/>
          </p:nvPr>
        </p:nvSpPr>
        <p:spPr>
          <a:xfrm>
            <a:off x="1522412" y="0"/>
            <a:ext cx="9144000" cy="838200"/>
          </a:xfrm>
        </p:spPr>
        <p:txBody>
          <a:bodyPr/>
          <a:lstStyle/>
          <a:p>
            <a:pPr algn="ctr" eaLnBrk="1" hangingPunct="1">
              <a:defRPr/>
            </a:pPr>
            <a:r>
              <a:rPr lang="en-US">
                <a:latin typeface="Rockwell Extra Bold" charset="0"/>
              </a:rPr>
              <a:t>DATA SECURITY</a:t>
            </a:r>
          </a:p>
        </p:txBody>
      </p:sp>
      <p:grpSp>
        <p:nvGrpSpPr>
          <p:cNvPr id="57346" name="Group 2"/>
          <p:cNvGrpSpPr>
            <a:grpSpLocks/>
          </p:cNvGrpSpPr>
          <p:nvPr/>
        </p:nvGrpSpPr>
        <p:grpSpPr bwMode="auto">
          <a:xfrm>
            <a:off x="1663701" y="909638"/>
            <a:ext cx="8842375" cy="5884862"/>
            <a:chOff x="140810" y="909052"/>
            <a:chExt cx="8842928" cy="5885074"/>
          </a:xfrm>
        </p:grpSpPr>
        <p:sp>
          <p:nvSpPr>
            <p:cNvPr id="54276" name="Oval 2"/>
            <p:cNvSpPr>
              <a:spLocks noChangeArrowheads="1"/>
            </p:cNvSpPr>
            <p:nvPr/>
          </p:nvSpPr>
          <p:spPr bwMode="auto">
            <a:xfrm>
              <a:off x="1680781" y="1952077"/>
              <a:ext cx="6020176" cy="4038745"/>
            </a:xfrm>
            <a:prstGeom prst="ellipse">
              <a:avLst/>
            </a:prstGeom>
            <a:noFill/>
            <a:ln w="25400" cap="rnd">
              <a:solidFill>
                <a:schemeClr val="bg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defRPr/>
              </a:pPr>
              <a:endParaRPr lang="en-US">
                <a:latin typeface="Verdana" charset="0"/>
                <a:ea typeface="ＭＳ Ｐゴシック" charset="0"/>
              </a:endParaRPr>
            </a:p>
          </p:txBody>
        </p:sp>
        <p:sp>
          <p:nvSpPr>
            <p:cNvPr id="54277" name="Line 3"/>
            <p:cNvSpPr>
              <a:spLocks noChangeShapeType="1"/>
            </p:cNvSpPr>
            <p:nvPr/>
          </p:nvSpPr>
          <p:spPr bwMode="auto">
            <a:xfrm flipH="1">
              <a:off x="5157624" y="1599639"/>
              <a:ext cx="503268" cy="1343073"/>
            </a:xfrm>
            <a:prstGeom prst="line">
              <a:avLst/>
            </a:prstGeom>
            <a:noFill/>
            <a:ln w="25400" cap="rnd">
              <a:solidFill>
                <a:schemeClr val="tx2"/>
              </a:solidFill>
              <a:prstDash val="sysDot"/>
              <a:round/>
              <a:headEnd type="oval" w="med" len="med"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latin typeface="Verdana" charset="0"/>
                <a:ea typeface="ＭＳ Ｐゴシック" charset="0"/>
              </a:endParaRPr>
            </a:p>
          </p:txBody>
        </p:sp>
        <p:sp>
          <p:nvSpPr>
            <p:cNvPr id="54278" name="Line 5"/>
            <p:cNvSpPr>
              <a:spLocks noChangeShapeType="1"/>
            </p:cNvSpPr>
            <p:nvPr/>
          </p:nvSpPr>
          <p:spPr bwMode="auto">
            <a:xfrm>
              <a:off x="2625402" y="2444219"/>
              <a:ext cx="1019239" cy="825530"/>
            </a:xfrm>
            <a:prstGeom prst="line">
              <a:avLst/>
            </a:prstGeom>
            <a:noFill/>
            <a:ln w="25400" cap="rnd">
              <a:solidFill>
                <a:schemeClr val="tx2"/>
              </a:solidFill>
              <a:prstDash val="sysDot"/>
              <a:round/>
              <a:headEnd type="oval" w="med" len="med"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latin typeface="Verdana" charset="0"/>
                <a:ea typeface="ＭＳ Ｐゴシック" charset="0"/>
              </a:endParaRPr>
            </a:p>
          </p:txBody>
        </p:sp>
        <p:sp>
          <p:nvSpPr>
            <p:cNvPr id="54279" name="Line 7"/>
            <p:cNvSpPr>
              <a:spLocks noChangeShapeType="1"/>
            </p:cNvSpPr>
            <p:nvPr/>
          </p:nvSpPr>
          <p:spPr bwMode="auto">
            <a:xfrm flipV="1">
              <a:off x="3312833" y="4700139"/>
              <a:ext cx="406425" cy="506430"/>
            </a:xfrm>
            <a:prstGeom prst="line">
              <a:avLst/>
            </a:prstGeom>
            <a:noFill/>
            <a:ln w="25400" cap="rnd">
              <a:solidFill>
                <a:schemeClr val="tx2"/>
              </a:solidFill>
              <a:prstDash val="sysDot"/>
              <a:round/>
              <a:headEnd type="oval" w="med" len="med"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latin typeface="Verdana" charset="0"/>
                <a:ea typeface="ＭＳ Ｐゴシック" charset="0"/>
              </a:endParaRPr>
            </a:p>
          </p:txBody>
        </p:sp>
        <p:sp>
          <p:nvSpPr>
            <p:cNvPr id="9" name="AutoShape 8"/>
            <p:cNvSpPr>
              <a:spLocks noChangeArrowheads="1"/>
            </p:cNvSpPr>
            <p:nvPr/>
          </p:nvSpPr>
          <p:spPr bwMode="auto">
            <a:xfrm>
              <a:off x="3312833" y="2966526"/>
              <a:ext cx="2419501" cy="2009847"/>
            </a:xfrm>
            <a:prstGeom prst="hexagon">
              <a:avLst>
                <a:gd name="adj" fmla="val 30096"/>
                <a:gd name="vf" fmla="val 115470"/>
              </a:avLst>
            </a:prstGeom>
            <a:gradFill rotWithShape="1">
              <a:gsLst>
                <a:gs pos="0">
                  <a:srgbClr val="005D9B"/>
                </a:gs>
                <a:gs pos="50000">
                  <a:schemeClr val="accent1"/>
                </a:gs>
                <a:gs pos="100000">
                  <a:srgbClr val="005D9B"/>
                </a:gs>
              </a:gsLst>
              <a:lin ang="5400000" scaled="1"/>
            </a:gradFill>
            <a:ln w="1587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defRPr/>
              </a:pPr>
              <a:r>
                <a:rPr lang="ms-MY" altLang="en-US" sz="2400" dirty="0">
                  <a:solidFill>
                    <a:srgbClr val="FFFF00"/>
                  </a:solidFill>
                  <a:latin typeface="Rockwell Extra Bold" panose="02060903040505020403" pitchFamily="18" charset="0"/>
                  <a:ea typeface="Times New Roman" panose="02020603050405020304" pitchFamily="18" charset="0"/>
                  <a:cs typeface="Arial" panose="020B0604020202020204" pitchFamily="34" charset="0"/>
                </a:rPr>
                <a:t>Big Data</a:t>
              </a:r>
            </a:p>
            <a:p>
              <a:pPr algn="ctr">
                <a:defRPr/>
              </a:pPr>
              <a:r>
                <a:rPr lang="ms-MY" altLang="en-US" sz="2400" dirty="0">
                  <a:solidFill>
                    <a:srgbClr val="FFFF00"/>
                  </a:solidFill>
                  <a:latin typeface="Rockwell Extra Bold" panose="02060903040505020403" pitchFamily="18" charset="0"/>
                  <a:ea typeface="Times New Roman" panose="02020603050405020304" pitchFamily="18" charset="0"/>
                  <a:cs typeface="Arial" panose="020B0604020202020204" pitchFamily="34" charset="0"/>
                </a:rPr>
                <a:t>Security</a:t>
              </a:r>
            </a:p>
            <a:p>
              <a:pPr algn="ctr">
                <a:defRPr/>
              </a:pPr>
              <a:r>
                <a:rPr lang="ms-MY" altLang="en-US" sz="2400" dirty="0">
                  <a:solidFill>
                    <a:srgbClr val="FFFF00"/>
                  </a:solidFill>
                  <a:latin typeface="Rockwell Extra Bold" panose="02060903040505020403" pitchFamily="18" charset="0"/>
                  <a:ea typeface="Times New Roman" panose="02020603050405020304" pitchFamily="18" charset="0"/>
                  <a:cs typeface="Arial" panose="020B0604020202020204" pitchFamily="34" charset="0"/>
                </a:rPr>
                <a:t>Issues</a:t>
              </a:r>
              <a:endParaRPr lang="en-MY" altLang="en-US" sz="2400" dirty="0">
                <a:solidFill>
                  <a:srgbClr val="FFFF00"/>
                </a:solidFill>
                <a:ea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54281" name="AutoShape 12"/>
            <p:cNvSpPr>
              <a:spLocks noChangeArrowheads="1"/>
            </p:cNvSpPr>
            <p:nvPr/>
          </p:nvSpPr>
          <p:spPr bwMode="auto">
            <a:xfrm flipH="1">
              <a:off x="5805364" y="1312292"/>
              <a:ext cx="2879905" cy="1116052"/>
            </a:xfrm>
            <a:prstGeom prst="parallelogram">
              <a:avLst>
                <a:gd name="adj" fmla="val 12399"/>
              </a:avLst>
            </a:prstGeom>
            <a:solidFill>
              <a:schemeClr val="tx1"/>
            </a:solidFill>
            <a:ln w="15875">
              <a:solidFill>
                <a:schemeClr val="tx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2000">
                  <a:solidFill>
                    <a:schemeClr val="bg1"/>
                  </a:solidFill>
                  <a:latin typeface="Rockwell Extra Bold" charset="0"/>
                  <a:ea typeface="Times New Roman" charset="0"/>
                  <a:cs typeface="Arial" charset="0"/>
                </a:rPr>
                <a:t>Issues Related</a:t>
              </a:r>
            </a:p>
            <a:p>
              <a:pPr algn="ctr">
                <a:defRPr/>
              </a:pPr>
              <a:r>
                <a:rPr lang="en-US" sz="2000">
                  <a:solidFill>
                    <a:schemeClr val="bg1"/>
                  </a:solidFill>
                  <a:latin typeface="Rockwell Extra Bold" charset="0"/>
                  <a:ea typeface="Times New Roman" charset="0"/>
                  <a:cs typeface="Arial" charset="0"/>
                </a:rPr>
                <a:t>to the</a:t>
              </a:r>
            </a:p>
            <a:p>
              <a:pPr algn="ctr">
                <a:defRPr/>
              </a:pPr>
              <a:r>
                <a:rPr lang="en-US" sz="2000">
                  <a:solidFill>
                    <a:schemeClr val="bg1"/>
                  </a:solidFill>
                  <a:latin typeface="Rockwell Extra Bold" charset="0"/>
                  <a:ea typeface="Times New Roman" charset="0"/>
                  <a:cs typeface="Arial" charset="0"/>
                </a:rPr>
                <a:t>Characteristics</a:t>
              </a:r>
              <a:endParaRPr lang="en-US" sz="2000">
                <a:solidFill>
                  <a:schemeClr val="tx2"/>
                </a:solidFill>
                <a:latin typeface="Verdana" charset="0"/>
                <a:ea typeface="Gulim" charset="0"/>
                <a:cs typeface="Arial" charset="0"/>
              </a:endParaRPr>
            </a:p>
          </p:txBody>
        </p:sp>
        <p:sp>
          <p:nvSpPr>
            <p:cNvPr id="54282" name="AutoShape 12"/>
            <p:cNvSpPr>
              <a:spLocks noChangeArrowheads="1"/>
            </p:cNvSpPr>
            <p:nvPr/>
          </p:nvSpPr>
          <p:spPr bwMode="auto">
            <a:xfrm flipH="1">
              <a:off x="6418178" y="3044316"/>
              <a:ext cx="2338533" cy="1116053"/>
            </a:xfrm>
            <a:prstGeom prst="parallelogram">
              <a:avLst>
                <a:gd name="adj" fmla="val 12392"/>
              </a:avLst>
            </a:prstGeom>
            <a:solidFill>
              <a:schemeClr val="tx1"/>
            </a:solidFill>
            <a:ln w="15875">
              <a:solidFill>
                <a:schemeClr val="tx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2000">
                  <a:solidFill>
                    <a:schemeClr val="bg1"/>
                  </a:solidFill>
                  <a:latin typeface="Rockwell Extra Bold" charset="0"/>
                  <a:ea typeface="Times New Roman" charset="0"/>
                  <a:cs typeface="Arial" charset="0"/>
                </a:rPr>
                <a:t>Storage &amp;</a:t>
              </a:r>
            </a:p>
            <a:p>
              <a:pPr algn="ctr">
                <a:defRPr/>
              </a:pPr>
              <a:r>
                <a:rPr lang="en-US" sz="2000">
                  <a:solidFill>
                    <a:schemeClr val="bg1"/>
                  </a:solidFill>
                  <a:latin typeface="Rockwell Extra Bold" charset="0"/>
                  <a:ea typeface="Times New Roman" charset="0"/>
                  <a:cs typeface="Arial" charset="0"/>
                </a:rPr>
                <a:t>Transport</a:t>
              </a:r>
            </a:p>
            <a:p>
              <a:pPr algn="ctr">
                <a:defRPr/>
              </a:pPr>
              <a:r>
                <a:rPr lang="en-US" sz="2000">
                  <a:solidFill>
                    <a:schemeClr val="bg1"/>
                  </a:solidFill>
                  <a:latin typeface="Rockwell Extra Bold" charset="0"/>
                  <a:ea typeface="Times New Roman" charset="0"/>
                  <a:cs typeface="Arial" charset="0"/>
                </a:rPr>
                <a:t>Issues</a:t>
              </a:r>
              <a:endParaRPr lang="en-US" sz="2000">
                <a:solidFill>
                  <a:schemeClr val="tx2"/>
                </a:solidFill>
                <a:latin typeface="Verdana" charset="0"/>
                <a:ea typeface="Gulim" charset="0"/>
                <a:cs typeface="Arial" charset="0"/>
              </a:endParaRPr>
            </a:p>
          </p:txBody>
        </p:sp>
        <p:sp>
          <p:nvSpPr>
            <p:cNvPr id="21" name="Heptagon 20"/>
            <p:cNvSpPr>
              <a:spLocks/>
            </p:cNvSpPr>
            <p:nvPr/>
          </p:nvSpPr>
          <p:spPr bwMode="auto">
            <a:xfrm>
              <a:off x="5478319" y="1043994"/>
              <a:ext cx="654091" cy="555645"/>
            </a:xfrm>
            <a:custGeom>
              <a:avLst/>
              <a:gdLst>
                <a:gd name="T0" fmla="*/ -2 w 654091"/>
                <a:gd name="T1" fmla="*/ 357339 h 555645"/>
                <a:gd name="T2" fmla="*/ 64775 w 654091"/>
                <a:gd name="T3" fmla="*/ 110053 h 555645"/>
                <a:gd name="T4" fmla="*/ 327046 w 654091"/>
                <a:gd name="T5" fmla="*/ 0 h 555645"/>
                <a:gd name="T6" fmla="*/ 589316 w 654091"/>
                <a:gd name="T7" fmla="*/ 110053 h 555645"/>
                <a:gd name="T8" fmla="*/ 654093 w 654091"/>
                <a:gd name="T9" fmla="*/ 357339 h 555645"/>
                <a:gd name="T10" fmla="*/ 472594 w 654091"/>
                <a:gd name="T11" fmla="*/ 555648 h 555645"/>
                <a:gd name="T12" fmla="*/ 181497 w 654091"/>
                <a:gd name="T13" fmla="*/ 555648 h 555645"/>
                <a:gd name="T14" fmla="*/ -2 w 654091"/>
                <a:gd name="T15" fmla="*/ 357339 h 555645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654091"/>
                <a:gd name="T25" fmla="*/ 0 h 555645"/>
                <a:gd name="T26" fmla="*/ 654091 w 654091"/>
                <a:gd name="T27" fmla="*/ 555645 h 555645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654091" h="555645">
                  <a:moveTo>
                    <a:pt x="-2" y="357339"/>
                  </a:moveTo>
                  <a:lnTo>
                    <a:pt x="64775" y="110053"/>
                  </a:lnTo>
                  <a:lnTo>
                    <a:pt x="327046" y="0"/>
                  </a:lnTo>
                  <a:lnTo>
                    <a:pt x="589316" y="110053"/>
                  </a:lnTo>
                  <a:lnTo>
                    <a:pt x="654093" y="357339"/>
                  </a:lnTo>
                  <a:lnTo>
                    <a:pt x="472594" y="555648"/>
                  </a:lnTo>
                  <a:lnTo>
                    <a:pt x="181497" y="555648"/>
                  </a:lnTo>
                  <a:lnTo>
                    <a:pt x="-2" y="357339"/>
                  </a:lnTo>
                  <a:close/>
                </a:path>
              </a:pathLst>
            </a:custGeom>
            <a:gradFill rotWithShape="0">
              <a:gsLst>
                <a:gs pos="0">
                  <a:srgbClr val="005D9B"/>
                </a:gs>
                <a:gs pos="50000">
                  <a:schemeClr val="accent1"/>
                </a:gs>
                <a:gs pos="100000">
                  <a:srgbClr val="005D9B"/>
                </a:gs>
              </a:gsLst>
              <a:lin ang="5400000" scaled="1"/>
            </a:gradFill>
            <a:ln w="25400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defRPr/>
              </a:pPr>
              <a:r>
                <a:rPr lang="en-MY" altLang="en-US" dirty="0">
                  <a:solidFill>
                    <a:schemeClr val="bg1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1</a:t>
              </a:r>
              <a:endParaRPr lang="en-MY" dirty="0"/>
            </a:p>
          </p:txBody>
        </p:sp>
        <p:sp>
          <p:nvSpPr>
            <p:cNvPr id="22" name="Heptagon 21"/>
            <p:cNvSpPr>
              <a:spLocks/>
            </p:cNvSpPr>
            <p:nvPr/>
          </p:nvSpPr>
          <p:spPr bwMode="auto">
            <a:xfrm>
              <a:off x="6091132" y="2693466"/>
              <a:ext cx="652503" cy="554057"/>
            </a:xfrm>
            <a:custGeom>
              <a:avLst/>
              <a:gdLst>
                <a:gd name="T0" fmla="*/ -2 w 652503"/>
                <a:gd name="T1" fmla="*/ 356318 h 554057"/>
                <a:gd name="T2" fmla="*/ 64618 w 652503"/>
                <a:gd name="T3" fmla="*/ 109738 h 554057"/>
                <a:gd name="T4" fmla="*/ 326252 w 652503"/>
                <a:gd name="T5" fmla="*/ 0 h 554057"/>
                <a:gd name="T6" fmla="*/ 587885 w 652503"/>
                <a:gd name="T7" fmla="*/ 109738 h 554057"/>
                <a:gd name="T8" fmla="*/ 652505 w 652503"/>
                <a:gd name="T9" fmla="*/ 356318 h 554057"/>
                <a:gd name="T10" fmla="*/ 471446 w 652503"/>
                <a:gd name="T11" fmla="*/ 554060 h 554057"/>
                <a:gd name="T12" fmla="*/ 181057 w 652503"/>
                <a:gd name="T13" fmla="*/ 554060 h 554057"/>
                <a:gd name="T14" fmla="*/ -2 w 652503"/>
                <a:gd name="T15" fmla="*/ 356318 h 55405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652503"/>
                <a:gd name="T25" fmla="*/ 0 h 554057"/>
                <a:gd name="T26" fmla="*/ 652503 w 652503"/>
                <a:gd name="T27" fmla="*/ 554057 h 554057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652503" h="554057">
                  <a:moveTo>
                    <a:pt x="-2" y="356318"/>
                  </a:moveTo>
                  <a:lnTo>
                    <a:pt x="64618" y="109738"/>
                  </a:lnTo>
                  <a:lnTo>
                    <a:pt x="326252" y="0"/>
                  </a:lnTo>
                  <a:lnTo>
                    <a:pt x="587885" y="109738"/>
                  </a:lnTo>
                  <a:lnTo>
                    <a:pt x="652505" y="356318"/>
                  </a:lnTo>
                  <a:lnTo>
                    <a:pt x="471446" y="554060"/>
                  </a:lnTo>
                  <a:lnTo>
                    <a:pt x="181057" y="554060"/>
                  </a:lnTo>
                  <a:lnTo>
                    <a:pt x="-2" y="356318"/>
                  </a:lnTo>
                  <a:close/>
                </a:path>
              </a:pathLst>
            </a:custGeom>
            <a:gradFill rotWithShape="0">
              <a:gsLst>
                <a:gs pos="0">
                  <a:srgbClr val="005D9B"/>
                </a:gs>
                <a:gs pos="50000">
                  <a:schemeClr val="accent1"/>
                </a:gs>
                <a:gs pos="100000">
                  <a:srgbClr val="005D9B"/>
                </a:gs>
              </a:gsLst>
              <a:lin ang="5400000" scaled="1"/>
            </a:gradFill>
            <a:ln w="25400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defRPr/>
              </a:pPr>
              <a:r>
                <a:rPr lang="en-MY" altLang="en-US" dirty="0">
                  <a:solidFill>
                    <a:schemeClr val="bg1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2</a:t>
              </a:r>
              <a:endParaRPr lang="en-MY" dirty="0"/>
            </a:p>
          </p:txBody>
        </p:sp>
        <p:sp>
          <p:nvSpPr>
            <p:cNvPr id="54285" name="AutoShape 12"/>
            <p:cNvSpPr>
              <a:spLocks noChangeArrowheads="1"/>
            </p:cNvSpPr>
            <p:nvPr/>
          </p:nvSpPr>
          <p:spPr bwMode="auto">
            <a:xfrm flipH="1">
              <a:off x="6418178" y="4730302"/>
              <a:ext cx="2565560" cy="1116053"/>
            </a:xfrm>
            <a:prstGeom prst="parallelogram">
              <a:avLst>
                <a:gd name="adj" fmla="val 12398"/>
              </a:avLst>
            </a:prstGeom>
            <a:solidFill>
              <a:schemeClr val="tx1"/>
            </a:solidFill>
            <a:ln w="15875">
              <a:solidFill>
                <a:schemeClr val="tx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2000">
                  <a:solidFill>
                    <a:schemeClr val="bg1"/>
                  </a:solidFill>
                  <a:latin typeface="Rockwell Extra Bold" charset="0"/>
                  <a:ea typeface="Times New Roman" charset="0"/>
                  <a:cs typeface="Arial" charset="0"/>
                </a:rPr>
                <a:t>Data</a:t>
              </a:r>
            </a:p>
            <a:p>
              <a:pPr algn="ctr">
                <a:defRPr/>
              </a:pPr>
              <a:r>
                <a:rPr lang="en-US" sz="2000">
                  <a:solidFill>
                    <a:schemeClr val="bg1"/>
                  </a:solidFill>
                  <a:latin typeface="Rockwell Extra Bold" charset="0"/>
                  <a:ea typeface="Times New Roman" charset="0"/>
                  <a:cs typeface="Arial" charset="0"/>
                </a:rPr>
                <a:t>Management</a:t>
              </a:r>
            </a:p>
            <a:p>
              <a:pPr algn="ctr">
                <a:defRPr/>
              </a:pPr>
              <a:r>
                <a:rPr lang="en-US" sz="2000">
                  <a:solidFill>
                    <a:schemeClr val="bg1"/>
                  </a:solidFill>
                  <a:latin typeface="Rockwell Extra Bold" charset="0"/>
                  <a:ea typeface="Times New Roman" charset="0"/>
                  <a:cs typeface="Arial" charset="0"/>
                </a:rPr>
                <a:t>Issues</a:t>
              </a:r>
              <a:endParaRPr lang="en-US" sz="2000">
                <a:solidFill>
                  <a:schemeClr val="tx2"/>
                </a:solidFill>
                <a:latin typeface="Verdana" charset="0"/>
                <a:ea typeface="Gulim" charset="0"/>
                <a:cs typeface="Arial" charset="0"/>
              </a:endParaRPr>
            </a:p>
          </p:txBody>
        </p:sp>
        <p:sp>
          <p:nvSpPr>
            <p:cNvPr id="54286" name="Line 3"/>
            <p:cNvSpPr>
              <a:spLocks noChangeShapeType="1"/>
            </p:cNvSpPr>
            <p:nvPr/>
          </p:nvSpPr>
          <p:spPr bwMode="auto">
            <a:xfrm flipH="1" flipV="1">
              <a:off x="5616439" y="4187357"/>
              <a:ext cx="611226" cy="347676"/>
            </a:xfrm>
            <a:prstGeom prst="line">
              <a:avLst/>
            </a:prstGeom>
            <a:noFill/>
            <a:ln w="25400" cap="rnd">
              <a:solidFill>
                <a:schemeClr val="tx2"/>
              </a:solidFill>
              <a:prstDash val="sysDot"/>
              <a:round/>
              <a:headEnd type="oval" w="med" len="med"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latin typeface="Verdana" charset="0"/>
                <a:ea typeface="ＭＳ Ｐゴシック" charset="0"/>
              </a:endParaRPr>
            </a:p>
          </p:txBody>
        </p:sp>
        <p:sp>
          <p:nvSpPr>
            <p:cNvPr id="25" name="Heptagon 24"/>
            <p:cNvSpPr>
              <a:spLocks/>
            </p:cNvSpPr>
            <p:nvPr/>
          </p:nvSpPr>
          <p:spPr bwMode="auto">
            <a:xfrm>
              <a:off x="6151461" y="4457242"/>
              <a:ext cx="652503" cy="555645"/>
            </a:xfrm>
            <a:custGeom>
              <a:avLst/>
              <a:gdLst>
                <a:gd name="T0" fmla="*/ -2 w 652503"/>
                <a:gd name="T1" fmla="*/ 357339 h 555645"/>
                <a:gd name="T2" fmla="*/ 64618 w 652503"/>
                <a:gd name="T3" fmla="*/ 110053 h 555645"/>
                <a:gd name="T4" fmla="*/ 326252 w 652503"/>
                <a:gd name="T5" fmla="*/ 0 h 555645"/>
                <a:gd name="T6" fmla="*/ 587885 w 652503"/>
                <a:gd name="T7" fmla="*/ 110053 h 555645"/>
                <a:gd name="T8" fmla="*/ 652505 w 652503"/>
                <a:gd name="T9" fmla="*/ 357339 h 555645"/>
                <a:gd name="T10" fmla="*/ 471446 w 652503"/>
                <a:gd name="T11" fmla="*/ 555648 h 555645"/>
                <a:gd name="T12" fmla="*/ 181057 w 652503"/>
                <a:gd name="T13" fmla="*/ 555648 h 555645"/>
                <a:gd name="T14" fmla="*/ -2 w 652503"/>
                <a:gd name="T15" fmla="*/ 357339 h 555645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652503"/>
                <a:gd name="T25" fmla="*/ 0 h 555645"/>
                <a:gd name="T26" fmla="*/ 652503 w 652503"/>
                <a:gd name="T27" fmla="*/ 555645 h 555645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652503" h="555645">
                  <a:moveTo>
                    <a:pt x="-2" y="357339"/>
                  </a:moveTo>
                  <a:lnTo>
                    <a:pt x="64618" y="110053"/>
                  </a:lnTo>
                  <a:lnTo>
                    <a:pt x="326252" y="0"/>
                  </a:lnTo>
                  <a:lnTo>
                    <a:pt x="587885" y="110053"/>
                  </a:lnTo>
                  <a:lnTo>
                    <a:pt x="652505" y="357339"/>
                  </a:lnTo>
                  <a:lnTo>
                    <a:pt x="471446" y="555648"/>
                  </a:lnTo>
                  <a:lnTo>
                    <a:pt x="181057" y="555648"/>
                  </a:lnTo>
                  <a:lnTo>
                    <a:pt x="-2" y="357339"/>
                  </a:lnTo>
                  <a:close/>
                </a:path>
              </a:pathLst>
            </a:custGeom>
            <a:gradFill rotWithShape="0">
              <a:gsLst>
                <a:gs pos="0">
                  <a:srgbClr val="005D9B"/>
                </a:gs>
                <a:gs pos="50000">
                  <a:schemeClr val="accent1"/>
                </a:gs>
                <a:gs pos="100000">
                  <a:srgbClr val="005D9B"/>
                </a:gs>
              </a:gsLst>
              <a:lin ang="5400000" scaled="1"/>
            </a:gradFill>
            <a:ln w="25400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defRPr/>
              </a:pPr>
              <a:r>
                <a:rPr lang="en-MY" altLang="en-US" dirty="0">
                  <a:solidFill>
                    <a:schemeClr val="bg1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3</a:t>
              </a:r>
              <a:endParaRPr lang="en-MY" dirty="0"/>
            </a:p>
          </p:txBody>
        </p:sp>
        <p:sp>
          <p:nvSpPr>
            <p:cNvPr id="54288" name="Line 3"/>
            <p:cNvSpPr>
              <a:spLocks noChangeShapeType="1"/>
            </p:cNvSpPr>
            <p:nvPr/>
          </p:nvSpPr>
          <p:spPr bwMode="auto">
            <a:xfrm flipV="1">
              <a:off x="5478319" y="3141157"/>
              <a:ext cx="654091" cy="379426"/>
            </a:xfrm>
            <a:prstGeom prst="line">
              <a:avLst/>
            </a:prstGeom>
            <a:noFill/>
            <a:ln w="25400" cap="rnd">
              <a:solidFill>
                <a:schemeClr val="tx2"/>
              </a:solidFill>
              <a:prstDash val="sysDot"/>
              <a:round/>
              <a:headEnd type="oval" w="med" len="med"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latin typeface="Verdana" charset="0"/>
                <a:ea typeface="ＭＳ Ｐゴシック" charset="0"/>
              </a:endParaRPr>
            </a:p>
          </p:txBody>
        </p:sp>
        <p:sp>
          <p:nvSpPr>
            <p:cNvPr id="54289" name="AutoShape 12"/>
            <p:cNvSpPr>
              <a:spLocks noChangeArrowheads="1"/>
            </p:cNvSpPr>
            <p:nvPr/>
          </p:nvSpPr>
          <p:spPr bwMode="auto">
            <a:xfrm flipH="1">
              <a:off x="4076468" y="5743163"/>
              <a:ext cx="2359173" cy="1050963"/>
            </a:xfrm>
            <a:prstGeom prst="parallelogram">
              <a:avLst>
                <a:gd name="adj" fmla="val 12392"/>
              </a:avLst>
            </a:prstGeom>
            <a:solidFill>
              <a:schemeClr val="tx1"/>
            </a:solidFill>
            <a:ln w="15875">
              <a:solidFill>
                <a:schemeClr val="tx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2000">
                  <a:solidFill>
                    <a:schemeClr val="bg1"/>
                  </a:solidFill>
                  <a:latin typeface="Rockwell Extra Bold" charset="0"/>
                  <a:ea typeface="Times New Roman" charset="0"/>
                  <a:cs typeface="Arial" charset="0"/>
                </a:rPr>
                <a:t>Processing</a:t>
              </a:r>
            </a:p>
            <a:p>
              <a:pPr algn="ctr">
                <a:defRPr/>
              </a:pPr>
              <a:r>
                <a:rPr lang="en-US" sz="2000">
                  <a:solidFill>
                    <a:schemeClr val="bg1"/>
                  </a:solidFill>
                  <a:latin typeface="Rockwell Extra Bold" charset="0"/>
                  <a:ea typeface="Times New Roman" charset="0"/>
                  <a:cs typeface="Arial" charset="0"/>
                </a:rPr>
                <a:t>Issues</a:t>
              </a:r>
              <a:endParaRPr lang="en-US" sz="2000">
                <a:solidFill>
                  <a:schemeClr val="tx2"/>
                </a:solidFill>
                <a:latin typeface="Verdana" charset="0"/>
                <a:ea typeface="Gulim" charset="0"/>
                <a:cs typeface="Arial" charset="0"/>
              </a:endParaRPr>
            </a:p>
          </p:txBody>
        </p:sp>
        <p:sp>
          <p:nvSpPr>
            <p:cNvPr id="28" name="Heptagon 27"/>
            <p:cNvSpPr>
              <a:spLocks/>
            </p:cNvSpPr>
            <p:nvPr/>
          </p:nvSpPr>
          <p:spPr bwMode="auto">
            <a:xfrm>
              <a:off x="4706746" y="5401839"/>
              <a:ext cx="652503" cy="555645"/>
            </a:xfrm>
            <a:custGeom>
              <a:avLst/>
              <a:gdLst>
                <a:gd name="T0" fmla="*/ -2 w 652503"/>
                <a:gd name="T1" fmla="*/ 357339 h 555645"/>
                <a:gd name="T2" fmla="*/ 64618 w 652503"/>
                <a:gd name="T3" fmla="*/ 110053 h 555645"/>
                <a:gd name="T4" fmla="*/ 326252 w 652503"/>
                <a:gd name="T5" fmla="*/ 0 h 555645"/>
                <a:gd name="T6" fmla="*/ 587885 w 652503"/>
                <a:gd name="T7" fmla="*/ 110053 h 555645"/>
                <a:gd name="T8" fmla="*/ 652505 w 652503"/>
                <a:gd name="T9" fmla="*/ 357339 h 555645"/>
                <a:gd name="T10" fmla="*/ 471446 w 652503"/>
                <a:gd name="T11" fmla="*/ 555648 h 555645"/>
                <a:gd name="T12" fmla="*/ 181057 w 652503"/>
                <a:gd name="T13" fmla="*/ 555648 h 555645"/>
                <a:gd name="T14" fmla="*/ -2 w 652503"/>
                <a:gd name="T15" fmla="*/ 357339 h 555645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652503"/>
                <a:gd name="T25" fmla="*/ 0 h 555645"/>
                <a:gd name="T26" fmla="*/ 652503 w 652503"/>
                <a:gd name="T27" fmla="*/ 555645 h 555645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652503" h="555645">
                  <a:moveTo>
                    <a:pt x="-2" y="357339"/>
                  </a:moveTo>
                  <a:lnTo>
                    <a:pt x="64618" y="110053"/>
                  </a:lnTo>
                  <a:lnTo>
                    <a:pt x="326252" y="0"/>
                  </a:lnTo>
                  <a:lnTo>
                    <a:pt x="587885" y="110053"/>
                  </a:lnTo>
                  <a:lnTo>
                    <a:pt x="652505" y="357339"/>
                  </a:lnTo>
                  <a:lnTo>
                    <a:pt x="471446" y="555648"/>
                  </a:lnTo>
                  <a:lnTo>
                    <a:pt x="181057" y="555648"/>
                  </a:lnTo>
                  <a:lnTo>
                    <a:pt x="-2" y="357339"/>
                  </a:lnTo>
                  <a:close/>
                </a:path>
              </a:pathLst>
            </a:custGeom>
            <a:gradFill rotWithShape="0">
              <a:gsLst>
                <a:gs pos="0">
                  <a:srgbClr val="005D9B"/>
                </a:gs>
                <a:gs pos="50000">
                  <a:schemeClr val="accent1"/>
                </a:gs>
                <a:gs pos="100000">
                  <a:srgbClr val="005D9B"/>
                </a:gs>
              </a:gsLst>
              <a:lin ang="5400000" scaled="1"/>
            </a:gradFill>
            <a:ln w="25400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defRPr/>
              </a:pPr>
              <a:r>
                <a:rPr lang="en-MY" altLang="en-US" dirty="0">
                  <a:solidFill>
                    <a:schemeClr val="bg1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4</a:t>
              </a:r>
              <a:endParaRPr lang="en-MY" dirty="0"/>
            </a:p>
          </p:txBody>
        </p:sp>
        <p:sp>
          <p:nvSpPr>
            <p:cNvPr id="54291" name="Line 7"/>
            <p:cNvSpPr>
              <a:spLocks noChangeShapeType="1"/>
            </p:cNvSpPr>
            <p:nvPr/>
          </p:nvSpPr>
          <p:spPr bwMode="auto">
            <a:xfrm flipH="1" flipV="1">
              <a:off x="4703570" y="4976374"/>
              <a:ext cx="165110" cy="425465"/>
            </a:xfrm>
            <a:prstGeom prst="line">
              <a:avLst/>
            </a:prstGeom>
            <a:noFill/>
            <a:ln w="25400" cap="rnd">
              <a:solidFill>
                <a:schemeClr val="tx2"/>
              </a:solidFill>
              <a:prstDash val="sysDot"/>
              <a:round/>
              <a:headEnd type="oval" w="med" len="med"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latin typeface="Verdana" charset="0"/>
                <a:ea typeface="ＭＳ Ｐゴシック" charset="0"/>
              </a:endParaRPr>
            </a:p>
          </p:txBody>
        </p:sp>
        <p:sp>
          <p:nvSpPr>
            <p:cNvPr id="54292" name="AutoShape 12"/>
            <p:cNvSpPr>
              <a:spLocks noChangeArrowheads="1"/>
            </p:cNvSpPr>
            <p:nvPr/>
          </p:nvSpPr>
          <p:spPr bwMode="auto">
            <a:xfrm flipH="1">
              <a:off x="982238" y="5555831"/>
              <a:ext cx="2398862" cy="1116053"/>
            </a:xfrm>
            <a:prstGeom prst="parallelogram">
              <a:avLst>
                <a:gd name="adj" fmla="val 12391"/>
              </a:avLst>
            </a:prstGeom>
            <a:solidFill>
              <a:schemeClr val="tx1"/>
            </a:solidFill>
            <a:ln w="15875">
              <a:solidFill>
                <a:schemeClr val="tx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2000">
                  <a:solidFill>
                    <a:schemeClr val="bg1"/>
                  </a:solidFill>
                  <a:latin typeface="Rockwell Extra Bold" charset="0"/>
                  <a:ea typeface="Times New Roman" charset="0"/>
                  <a:cs typeface="Arial" charset="0"/>
                </a:rPr>
                <a:t>Privacy &amp;</a:t>
              </a:r>
            </a:p>
            <a:p>
              <a:pPr algn="ctr">
                <a:defRPr/>
              </a:pPr>
              <a:r>
                <a:rPr lang="en-US" sz="2000">
                  <a:solidFill>
                    <a:schemeClr val="bg1"/>
                  </a:solidFill>
                  <a:latin typeface="Rockwell Extra Bold" charset="0"/>
                  <a:ea typeface="Times New Roman" charset="0"/>
                  <a:cs typeface="Arial" charset="0"/>
                </a:rPr>
                <a:t>Security</a:t>
              </a:r>
            </a:p>
            <a:p>
              <a:pPr algn="ctr">
                <a:defRPr/>
              </a:pPr>
              <a:r>
                <a:rPr lang="en-US" sz="2000">
                  <a:solidFill>
                    <a:schemeClr val="bg1"/>
                  </a:solidFill>
                  <a:latin typeface="Rockwell Extra Bold" charset="0"/>
                  <a:ea typeface="Times New Roman" charset="0"/>
                  <a:cs typeface="Arial" charset="0"/>
                </a:rPr>
                <a:t>Challenges</a:t>
              </a:r>
              <a:endParaRPr lang="en-US" sz="2000">
                <a:solidFill>
                  <a:schemeClr val="tx2"/>
                </a:solidFill>
                <a:latin typeface="Verdana" charset="0"/>
                <a:ea typeface="Gulim" charset="0"/>
                <a:cs typeface="Arial" charset="0"/>
              </a:endParaRPr>
            </a:p>
          </p:txBody>
        </p:sp>
        <p:sp>
          <p:nvSpPr>
            <p:cNvPr id="31" name="Heptagon 30"/>
            <p:cNvSpPr>
              <a:spLocks/>
            </p:cNvSpPr>
            <p:nvPr/>
          </p:nvSpPr>
          <p:spPr bwMode="auto">
            <a:xfrm>
              <a:off x="2823853" y="5160530"/>
              <a:ext cx="652503" cy="555645"/>
            </a:xfrm>
            <a:custGeom>
              <a:avLst/>
              <a:gdLst>
                <a:gd name="T0" fmla="*/ -2 w 652503"/>
                <a:gd name="T1" fmla="*/ 357339 h 555645"/>
                <a:gd name="T2" fmla="*/ 64618 w 652503"/>
                <a:gd name="T3" fmla="*/ 110053 h 555645"/>
                <a:gd name="T4" fmla="*/ 326252 w 652503"/>
                <a:gd name="T5" fmla="*/ 0 h 555645"/>
                <a:gd name="T6" fmla="*/ 587885 w 652503"/>
                <a:gd name="T7" fmla="*/ 110053 h 555645"/>
                <a:gd name="T8" fmla="*/ 652505 w 652503"/>
                <a:gd name="T9" fmla="*/ 357339 h 555645"/>
                <a:gd name="T10" fmla="*/ 471446 w 652503"/>
                <a:gd name="T11" fmla="*/ 555648 h 555645"/>
                <a:gd name="T12" fmla="*/ 181057 w 652503"/>
                <a:gd name="T13" fmla="*/ 555648 h 555645"/>
                <a:gd name="T14" fmla="*/ -2 w 652503"/>
                <a:gd name="T15" fmla="*/ 357339 h 555645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652503"/>
                <a:gd name="T25" fmla="*/ 0 h 555645"/>
                <a:gd name="T26" fmla="*/ 652503 w 652503"/>
                <a:gd name="T27" fmla="*/ 555645 h 555645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652503" h="555645">
                  <a:moveTo>
                    <a:pt x="-2" y="357339"/>
                  </a:moveTo>
                  <a:lnTo>
                    <a:pt x="64618" y="110053"/>
                  </a:lnTo>
                  <a:lnTo>
                    <a:pt x="326252" y="0"/>
                  </a:lnTo>
                  <a:lnTo>
                    <a:pt x="587885" y="110053"/>
                  </a:lnTo>
                  <a:lnTo>
                    <a:pt x="652505" y="357339"/>
                  </a:lnTo>
                  <a:lnTo>
                    <a:pt x="471446" y="555648"/>
                  </a:lnTo>
                  <a:lnTo>
                    <a:pt x="181057" y="555648"/>
                  </a:lnTo>
                  <a:lnTo>
                    <a:pt x="-2" y="357339"/>
                  </a:lnTo>
                  <a:close/>
                </a:path>
              </a:pathLst>
            </a:custGeom>
            <a:gradFill rotWithShape="0">
              <a:gsLst>
                <a:gs pos="0">
                  <a:srgbClr val="005D9B"/>
                </a:gs>
                <a:gs pos="50000">
                  <a:schemeClr val="accent1"/>
                </a:gs>
                <a:gs pos="100000">
                  <a:srgbClr val="005D9B"/>
                </a:gs>
              </a:gsLst>
              <a:lin ang="5400000" scaled="1"/>
            </a:gradFill>
            <a:ln w="25400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defRPr/>
              </a:pPr>
              <a:r>
                <a:rPr lang="en-MY" altLang="en-US" dirty="0">
                  <a:solidFill>
                    <a:schemeClr val="bg1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5</a:t>
              </a:r>
              <a:endParaRPr lang="en-MY" dirty="0"/>
            </a:p>
          </p:txBody>
        </p:sp>
        <p:sp>
          <p:nvSpPr>
            <p:cNvPr id="54294" name="AutoShape 12"/>
            <p:cNvSpPr>
              <a:spLocks noChangeArrowheads="1"/>
            </p:cNvSpPr>
            <p:nvPr/>
          </p:nvSpPr>
          <p:spPr bwMode="auto">
            <a:xfrm flipH="1">
              <a:off x="215427" y="3757130"/>
              <a:ext cx="2697332" cy="1352599"/>
            </a:xfrm>
            <a:prstGeom prst="parallelogram">
              <a:avLst>
                <a:gd name="adj" fmla="val 12400"/>
              </a:avLst>
            </a:prstGeom>
            <a:solidFill>
              <a:schemeClr val="tx1"/>
            </a:solidFill>
            <a:ln w="15875">
              <a:solidFill>
                <a:schemeClr val="tx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2000">
                  <a:solidFill>
                    <a:schemeClr val="bg1"/>
                  </a:solidFill>
                  <a:latin typeface="Rockwell Extra Bold" charset="0"/>
                  <a:ea typeface="Times New Roman" charset="0"/>
                  <a:cs typeface="Arial" charset="0"/>
                </a:rPr>
                <a:t>Data Access</a:t>
              </a:r>
            </a:p>
            <a:p>
              <a:pPr algn="ctr">
                <a:defRPr/>
              </a:pPr>
              <a:r>
                <a:rPr lang="en-US" sz="2000">
                  <a:solidFill>
                    <a:schemeClr val="bg1"/>
                  </a:solidFill>
                  <a:latin typeface="Rockwell Extra Bold" charset="0"/>
                  <a:ea typeface="Times New Roman" charset="0"/>
                  <a:cs typeface="Arial" charset="0"/>
                </a:rPr>
                <a:t>&amp; Sharing of </a:t>
              </a:r>
            </a:p>
            <a:p>
              <a:pPr algn="ctr">
                <a:defRPr/>
              </a:pPr>
              <a:r>
                <a:rPr lang="en-US" sz="2000">
                  <a:solidFill>
                    <a:schemeClr val="bg1"/>
                  </a:solidFill>
                  <a:latin typeface="Rockwell Extra Bold" charset="0"/>
                  <a:ea typeface="Times New Roman" charset="0"/>
                  <a:cs typeface="Arial" charset="0"/>
                </a:rPr>
                <a:t>Information </a:t>
              </a:r>
            </a:p>
            <a:p>
              <a:pPr algn="ctr">
                <a:defRPr/>
              </a:pPr>
              <a:r>
                <a:rPr lang="en-US" sz="2000">
                  <a:solidFill>
                    <a:schemeClr val="bg1"/>
                  </a:solidFill>
                  <a:latin typeface="Rockwell Extra Bold" charset="0"/>
                  <a:ea typeface="Times New Roman" charset="0"/>
                  <a:cs typeface="Arial" charset="0"/>
                </a:rPr>
                <a:t>Challenges</a:t>
              </a:r>
              <a:endParaRPr lang="en-US" sz="2000">
                <a:solidFill>
                  <a:schemeClr val="tx2"/>
                </a:solidFill>
                <a:latin typeface="Verdana" charset="0"/>
                <a:ea typeface="Gulim" charset="0"/>
                <a:cs typeface="Arial" charset="0"/>
              </a:endParaRPr>
            </a:p>
          </p:txBody>
        </p:sp>
        <p:sp>
          <p:nvSpPr>
            <p:cNvPr id="54295" name="AutoShape 12"/>
            <p:cNvSpPr>
              <a:spLocks noChangeArrowheads="1"/>
            </p:cNvSpPr>
            <p:nvPr/>
          </p:nvSpPr>
          <p:spPr bwMode="auto">
            <a:xfrm flipH="1">
              <a:off x="140810" y="2101307"/>
              <a:ext cx="2398862" cy="1338311"/>
            </a:xfrm>
            <a:prstGeom prst="parallelogram">
              <a:avLst>
                <a:gd name="adj" fmla="val 12393"/>
              </a:avLst>
            </a:prstGeom>
            <a:solidFill>
              <a:schemeClr val="tx1"/>
            </a:solidFill>
            <a:ln w="15875">
              <a:solidFill>
                <a:schemeClr val="tx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2000">
                  <a:solidFill>
                    <a:schemeClr val="bg1"/>
                  </a:solidFill>
                  <a:latin typeface="Rockwell Extra Bold" charset="0"/>
                  <a:ea typeface="Times New Roman" charset="0"/>
                  <a:cs typeface="Arial" charset="0"/>
                </a:rPr>
                <a:t>Human</a:t>
              </a:r>
            </a:p>
            <a:p>
              <a:pPr algn="ctr">
                <a:defRPr/>
              </a:pPr>
              <a:r>
                <a:rPr lang="en-US" sz="2000">
                  <a:solidFill>
                    <a:schemeClr val="bg1"/>
                  </a:solidFill>
                  <a:latin typeface="Rockwell Extra Bold" charset="0"/>
                  <a:ea typeface="Times New Roman" charset="0"/>
                  <a:cs typeface="Arial" charset="0"/>
                </a:rPr>
                <a:t>Resources</a:t>
              </a:r>
            </a:p>
            <a:p>
              <a:pPr algn="ctr">
                <a:defRPr/>
              </a:pPr>
              <a:r>
                <a:rPr lang="en-US" sz="2000">
                  <a:solidFill>
                    <a:schemeClr val="bg1"/>
                  </a:solidFill>
                  <a:latin typeface="Rockwell Extra Bold" charset="0"/>
                  <a:ea typeface="Times New Roman" charset="0"/>
                  <a:cs typeface="Arial" charset="0"/>
                </a:rPr>
                <a:t>&amp; Manpower</a:t>
              </a:r>
            </a:p>
            <a:p>
              <a:pPr algn="ctr">
                <a:defRPr/>
              </a:pPr>
              <a:r>
                <a:rPr lang="en-US" sz="2000">
                  <a:solidFill>
                    <a:schemeClr val="bg1"/>
                  </a:solidFill>
                  <a:latin typeface="Rockwell Extra Bold" charset="0"/>
                  <a:ea typeface="Times New Roman" charset="0"/>
                  <a:cs typeface="Arial" charset="0"/>
                </a:rPr>
                <a:t>Challenges</a:t>
              </a:r>
              <a:endParaRPr lang="en-US" sz="2000">
                <a:solidFill>
                  <a:schemeClr val="tx2"/>
                </a:solidFill>
                <a:latin typeface="Verdana" charset="0"/>
                <a:ea typeface="Gulim" charset="0"/>
                <a:cs typeface="Arial" charset="0"/>
              </a:endParaRPr>
            </a:p>
          </p:txBody>
        </p:sp>
        <p:sp>
          <p:nvSpPr>
            <p:cNvPr id="54296" name="AutoShape 12"/>
            <p:cNvSpPr>
              <a:spLocks noChangeArrowheads="1"/>
            </p:cNvSpPr>
            <p:nvPr/>
          </p:nvSpPr>
          <p:spPr bwMode="auto">
            <a:xfrm flipH="1">
              <a:off x="2519034" y="909052"/>
              <a:ext cx="2400450" cy="1114465"/>
            </a:xfrm>
            <a:prstGeom prst="parallelogram">
              <a:avLst>
                <a:gd name="adj" fmla="val 12391"/>
              </a:avLst>
            </a:prstGeom>
            <a:solidFill>
              <a:schemeClr val="tx1"/>
            </a:solidFill>
            <a:ln w="15875">
              <a:solidFill>
                <a:schemeClr val="tx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2000">
                  <a:solidFill>
                    <a:schemeClr val="bg1"/>
                  </a:solidFill>
                  <a:latin typeface="Rockwell Extra Bold" charset="0"/>
                  <a:ea typeface="Times New Roman" charset="0"/>
                  <a:cs typeface="Arial" charset="0"/>
                </a:rPr>
                <a:t>Analytical &amp;</a:t>
              </a:r>
            </a:p>
            <a:p>
              <a:pPr algn="ctr">
                <a:defRPr/>
              </a:pPr>
              <a:r>
                <a:rPr lang="en-US" sz="2000">
                  <a:solidFill>
                    <a:schemeClr val="bg1"/>
                  </a:solidFill>
                  <a:latin typeface="Rockwell Extra Bold" charset="0"/>
                  <a:ea typeface="Times New Roman" charset="0"/>
                  <a:cs typeface="Arial" charset="0"/>
                </a:rPr>
                <a:t>Technical</a:t>
              </a:r>
            </a:p>
            <a:p>
              <a:pPr algn="ctr">
                <a:defRPr/>
              </a:pPr>
              <a:r>
                <a:rPr lang="en-US" sz="2000">
                  <a:solidFill>
                    <a:schemeClr val="bg1"/>
                  </a:solidFill>
                  <a:latin typeface="Rockwell Extra Bold" charset="0"/>
                  <a:ea typeface="Times New Roman" charset="0"/>
                  <a:cs typeface="Arial" charset="0"/>
                </a:rPr>
                <a:t>Challenges</a:t>
              </a:r>
              <a:endParaRPr lang="en-US" sz="2000">
                <a:solidFill>
                  <a:schemeClr val="tx2"/>
                </a:solidFill>
                <a:latin typeface="Verdana" charset="0"/>
                <a:ea typeface="Gulim" charset="0"/>
                <a:cs typeface="Arial" charset="0"/>
              </a:endParaRPr>
            </a:p>
          </p:txBody>
        </p:sp>
        <p:sp>
          <p:nvSpPr>
            <p:cNvPr id="35" name="Heptagon 34"/>
            <p:cNvSpPr>
              <a:spLocks/>
            </p:cNvSpPr>
            <p:nvPr/>
          </p:nvSpPr>
          <p:spPr bwMode="auto">
            <a:xfrm>
              <a:off x="2406314" y="3488832"/>
              <a:ext cx="652504" cy="555645"/>
            </a:xfrm>
            <a:custGeom>
              <a:avLst/>
              <a:gdLst>
                <a:gd name="T0" fmla="*/ -2 w 652504"/>
                <a:gd name="T1" fmla="*/ 357339 h 555645"/>
                <a:gd name="T2" fmla="*/ 64618 w 652504"/>
                <a:gd name="T3" fmla="*/ 110053 h 555645"/>
                <a:gd name="T4" fmla="*/ 326252 w 652504"/>
                <a:gd name="T5" fmla="*/ 0 h 555645"/>
                <a:gd name="T6" fmla="*/ 587886 w 652504"/>
                <a:gd name="T7" fmla="*/ 110053 h 555645"/>
                <a:gd name="T8" fmla="*/ 652506 w 652504"/>
                <a:gd name="T9" fmla="*/ 357339 h 555645"/>
                <a:gd name="T10" fmla="*/ 471447 w 652504"/>
                <a:gd name="T11" fmla="*/ 555648 h 555645"/>
                <a:gd name="T12" fmla="*/ 181057 w 652504"/>
                <a:gd name="T13" fmla="*/ 555648 h 555645"/>
                <a:gd name="T14" fmla="*/ -2 w 652504"/>
                <a:gd name="T15" fmla="*/ 357339 h 555645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652504"/>
                <a:gd name="T25" fmla="*/ 0 h 555645"/>
                <a:gd name="T26" fmla="*/ 652504 w 652504"/>
                <a:gd name="T27" fmla="*/ 555645 h 555645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652504" h="555645">
                  <a:moveTo>
                    <a:pt x="-2" y="357339"/>
                  </a:moveTo>
                  <a:lnTo>
                    <a:pt x="64618" y="110053"/>
                  </a:lnTo>
                  <a:lnTo>
                    <a:pt x="326252" y="0"/>
                  </a:lnTo>
                  <a:lnTo>
                    <a:pt x="587886" y="110053"/>
                  </a:lnTo>
                  <a:lnTo>
                    <a:pt x="652506" y="357339"/>
                  </a:lnTo>
                  <a:lnTo>
                    <a:pt x="471447" y="555648"/>
                  </a:lnTo>
                  <a:lnTo>
                    <a:pt x="181057" y="555648"/>
                  </a:lnTo>
                  <a:lnTo>
                    <a:pt x="-2" y="357339"/>
                  </a:lnTo>
                  <a:close/>
                </a:path>
              </a:pathLst>
            </a:custGeom>
            <a:gradFill rotWithShape="0">
              <a:gsLst>
                <a:gs pos="0">
                  <a:srgbClr val="005D9B"/>
                </a:gs>
                <a:gs pos="50000">
                  <a:schemeClr val="accent1"/>
                </a:gs>
                <a:gs pos="100000">
                  <a:srgbClr val="005D9B"/>
                </a:gs>
              </a:gsLst>
              <a:lin ang="5400000" scaled="1"/>
            </a:gradFill>
            <a:ln w="25400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defRPr/>
              </a:pPr>
              <a:r>
                <a:rPr lang="en-MY" altLang="en-US" dirty="0">
                  <a:solidFill>
                    <a:schemeClr val="bg1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6</a:t>
              </a:r>
              <a:endParaRPr lang="en-MY" dirty="0"/>
            </a:p>
          </p:txBody>
        </p:sp>
        <p:sp>
          <p:nvSpPr>
            <p:cNvPr id="54298" name="Line 7"/>
            <p:cNvSpPr>
              <a:spLocks noChangeShapeType="1"/>
            </p:cNvSpPr>
            <p:nvPr/>
          </p:nvSpPr>
          <p:spPr bwMode="auto">
            <a:xfrm flipV="1">
              <a:off x="3058817" y="3719028"/>
              <a:ext cx="400075" cy="0"/>
            </a:xfrm>
            <a:prstGeom prst="line">
              <a:avLst/>
            </a:prstGeom>
            <a:noFill/>
            <a:ln w="25400" cap="rnd">
              <a:solidFill>
                <a:schemeClr val="tx2"/>
              </a:solidFill>
              <a:prstDash val="sysDot"/>
              <a:round/>
              <a:headEnd type="oval" w="med" len="med"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latin typeface="Verdana" charset="0"/>
                <a:ea typeface="ＭＳ Ｐゴシック" charset="0"/>
              </a:endParaRPr>
            </a:p>
          </p:txBody>
        </p:sp>
        <p:sp>
          <p:nvSpPr>
            <p:cNvPr id="37" name="Heptagon 36"/>
            <p:cNvSpPr>
              <a:spLocks/>
            </p:cNvSpPr>
            <p:nvPr/>
          </p:nvSpPr>
          <p:spPr bwMode="auto">
            <a:xfrm>
              <a:off x="2039579" y="1993353"/>
              <a:ext cx="652503" cy="555645"/>
            </a:xfrm>
            <a:custGeom>
              <a:avLst/>
              <a:gdLst>
                <a:gd name="T0" fmla="*/ -2 w 652503"/>
                <a:gd name="T1" fmla="*/ 357339 h 555645"/>
                <a:gd name="T2" fmla="*/ 64618 w 652503"/>
                <a:gd name="T3" fmla="*/ 110053 h 555645"/>
                <a:gd name="T4" fmla="*/ 326252 w 652503"/>
                <a:gd name="T5" fmla="*/ 0 h 555645"/>
                <a:gd name="T6" fmla="*/ 587885 w 652503"/>
                <a:gd name="T7" fmla="*/ 110053 h 555645"/>
                <a:gd name="T8" fmla="*/ 652505 w 652503"/>
                <a:gd name="T9" fmla="*/ 357339 h 555645"/>
                <a:gd name="T10" fmla="*/ 471446 w 652503"/>
                <a:gd name="T11" fmla="*/ 555648 h 555645"/>
                <a:gd name="T12" fmla="*/ 181057 w 652503"/>
                <a:gd name="T13" fmla="*/ 555648 h 555645"/>
                <a:gd name="T14" fmla="*/ -2 w 652503"/>
                <a:gd name="T15" fmla="*/ 357339 h 555645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652503"/>
                <a:gd name="T25" fmla="*/ 0 h 555645"/>
                <a:gd name="T26" fmla="*/ 652503 w 652503"/>
                <a:gd name="T27" fmla="*/ 555645 h 555645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652503" h="555645">
                  <a:moveTo>
                    <a:pt x="-2" y="357339"/>
                  </a:moveTo>
                  <a:lnTo>
                    <a:pt x="64618" y="110053"/>
                  </a:lnTo>
                  <a:lnTo>
                    <a:pt x="326252" y="0"/>
                  </a:lnTo>
                  <a:lnTo>
                    <a:pt x="587885" y="110053"/>
                  </a:lnTo>
                  <a:lnTo>
                    <a:pt x="652505" y="357339"/>
                  </a:lnTo>
                  <a:lnTo>
                    <a:pt x="471446" y="555648"/>
                  </a:lnTo>
                  <a:lnTo>
                    <a:pt x="181057" y="555648"/>
                  </a:lnTo>
                  <a:lnTo>
                    <a:pt x="-2" y="357339"/>
                  </a:lnTo>
                  <a:close/>
                </a:path>
              </a:pathLst>
            </a:custGeom>
            <a:gradFill rotWithShape="0">
              <a:gsLst>
                <a:gs pos="0">
                  <a:srgbClr val="005D9B"/>
                </a:gs>
                <a:gs pos="50000">
                  <a:schemeClr val="accent1"/>
                </a:gs>
                <a:gs pos="100000">
                  <a:srgbClr val="005D9B"/>
                </a:gs>
              </a:gsLst>
              <a:lin ang="5400000" scaled="1"/>
            </a:gradFill>
            <a:ln w="25400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defRPr/>
              </a:pPr>
              <a:r>
                <a:rPr lang="en-MY" altLang="en-US" dirty="0">
                  <a:solidFill>
                    <a:schemeClr val="bg1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7</a:t>
              </a:r>
              <a:endParaRPr lang="en-MY" dirty="0"/>
            </a:p>
          </p:txBody>
        </p:sp>
        <p:sp>
          <p:nvSpPr>
            <p:cNvPr id="38" name="Heptagon 37"/>
            <p:cNvSpPr>
              <a:spLocks/>
            </p:cNvSpPr>
            <p:nvPr/>
          </p:nvSpPr>
          <p:spPr bwMode="auto">
            <a:xfrm>
              <a:off x="3603364" y="1936201"/>
              <a:ext cx="652504" cy="555645"/>
            </a:xfrm>
            <a:custGeom>
              <a:avLst/>
              <a:gdLst>
                <a:gd name="T0" fmla="*/ -2 w 652504"/>
                <a:gd name="T1" fmla="*/ 357339 h 555645"/>
                <a:gd name="T2" fmla="*/ 64618 w 652504"/>
                <a:gd name="T3" fmla="*/ 110053 h 555645"/>
                <a:gd name="T4" fmla="*/ 326252 w 652504"/>
                <a:gd name="T5" fmla="*/ 0 h 555645"/>
                <a:gd name="T6" fmla="*/ 587886 w 652504"/>
                <a:gd name="T7" fmla="*/ 110053 h 555645"/>
                <a:gd name="T8" fmla="*/ 652506 w 652504"/>
                <a:gd name="T9" fmla="*/ 357339 h 555645"/>
                <a:gd name="T10" fmla="*/ 471447 w 652504"/>
                <a:gd name="T11" fmla="*/ 555648 h 555645"/>
                <a:gd name="T12" fmla="*/ 181057 w 652504"/>
                <a:gd name="T13" fmla="*/ 555648 h 555645"/>
                <a:gd name="T14" fmla="*/ -2 w 652504"/>
                <a:gd name="T15" fmla="*/ 357339 h 555645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652504"/>
                <a:gd name="T25" fmla="*/ 0 h 555645"/>
                <a:gd name="T26" fmla="*/ 652504 w 652504"/>
                <a:gd name="T27" fmla="*/ 555645 h 555645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652504" h="555645">
                  <a:moveTo>
                    <a:pt x="-2" y="357339"/>
                  </a:moveTo>
                  <a:lnTo>
                    <a:pt x="64618" y="110053"/>
                  </a:lnTo>
                  <a:lnTo>
                    <a:pt x="326252" y="0"/>
                  </a:lnTo>
                  <a:lnTo>
                    <a:pt x="587886" y="110053"/>
                  </a:lnTo>
                  <a:lnTo>
                    <a:pt x="652506" y="357339"/>
                  </a:lnTo>
                  <a:lnTo>
                    <a:pt x="471447" y="555648"/>
                  </a:lnTo>
                  <a:lnTo>
                    <a:pt x="181057" y="555648"/>
                  </a:lnTo>
                  <a:lnTo>
                    <a:pt x="-2" y="357339"/>
                  </a:lnTo>
                  <a:close/>
                </a:path>
              </a:pathLst>
            </a:custGeom>
            <a:gradFill rotWithShape="0">
              <a:gsLst>
                <a:gs pos="0">
                  <a:srgbClr val="005D9B"/>
                </a:gs>
                <a:gs pos="50000">
                  <a:schemeClr val="accent1"/>
                </a:gs>
                <a:gs pos="100000">
                  <a:srgbClr val="005D9B"/>
                </a:gs>
              </a:gsLst>
              <a:lin ang="5400000" scaled="1"/>
            </a:gradFill>
            <a:ln w="25400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defRPr/>
              </a:pPr>
              <a:r>
                <a:rPr lang="en-MY" altLang="en-US" dirty="0">
                  <a:solidFill>
                    <a:schemeClr val="bg1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8</a:t>
              </a:r>
              <a:endParaRPr lang="en-MY" dirty="0"/>
            </a:p>
          </p:txBody>
        </p:sp>
        <p:sp>
          <p:nvSpPr>
            <p:cNvPr id="54301" name="Line 5"/>
            <p:cNvSpPr>
              <a:spLocks noChangeShapeType="1"/>
            </p:cNvSpPr>
            <p:nvPr/>
          </p:nvSpPr>
          <p:spPr bwMode="auto">
            <a:xfrm>
              <a:off x="4074881" y="2491846"/>
              <a:ext cx="325457" cy="444516"/>
            </a:xfrm>
            <a:prstGeom prst="line">
              <a:avLst/>
            </a:prstGeom>
            <a:noFill/>
            <a:ln w="25400" cap="rnd">
              <a:solidFill>
                <a:schemeClr val="tx2"/>
              </a:solidFill>
              <a:prstDash val="sysDot"/>
              <a:round/>
              <a:headEnd type="oval" w="med" len="med"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latin typeface="Verdana" charset="0"/>
                <a:ea typeface="ＭＳ Ｐゴシック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67861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6"/>
          <p:cNvSpPr>
            <a:spLocks noGrp="1" noChangeArrowheads="1"/>
          </p:cNvSpPr>
          <p:nvPr>
            <p:ph type="title"/>
          </p:nvPr>
        </p:nvSpPr>
        <p:spPr>
          <a:xfrm>
            <a:off x="1846262" y="0"/>
            <a:ext cx="8820150" cy="838200"/>
          </a:xfrm>
        </p:spPr>
        <p:txBody>
          <a:bodyPr/>
          <a:lstStyle/>
          <a:p>
            <a:pPr algn="ctr" eaLnBrk="1" hangingPunct="1">
              <a:defRPr/>
            </a:pPr>
            <a:r>
              <a:rPr lang="en-US">
                <a:latin typeface="Rockwell Extra Bold" charset="0"/>
              </a:rPr>
              <a:t>CONCLUSION</a:t>
            </a:r>
          </a:p>
        </p:txBody>
      </p:sp>
      <p:sp>
        <p:nvSpPr>
          <p:cNvPr id="59394" name="Rectangle 1"/>
          <p:cNvSpPr>
            <a:spLocks noChangeArrowheads="1"/>
          </p:cNvSpPr>
          <p:nvPr/>
        </p:nvSpPr>
        <p:spPr bwMode="auto">
          <a:xfrm>
            <a:off x="1293813" y="1257301"/>
            <a:ext cx="8562976" cy="47089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68288" indent="-268288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800100" indent="-3429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just">
              <a:buFont typeface="Arial" panose="020B0604020202020204" pitchFamily="34" charset="0"/>
              <a:buChar char="•"/>
            </a:pPr>
            <a:r>
              <a:rPr lang="en-US" altLang="en-US" sz="2000" b="1" dirty="0">
                <a:solidFill>
                  <a:schemeClr val="accent1"/>
                </a:solidFill>
                <a:latin typeface="Segoe UI" panose="020B0502040204020203" pitchFamily="34" charset="0"/>
                <a:ea typeface="Times New Roman" panose="02020603050405020304" pitchFamily="18" charset="0"/>
              </a:rPr>
              <a:t>Hadoop</a:t>
            </a:r>
            <a:endParaRPr lang="en-US" altLang="en-US" sz="2000" dirty="0">
              <a:solidFill>
                <a:schemeClr val="accent1"/>
              </a:solidFill>
              <a:latin typeface="Segoe UI" panose="020B0502040204020203" pitchFamily="34" charset="0"/>
              <a:ea typeface="Times New Roman" panose="02020603050405020304" pitchFamily="18" charset="0"/>
            </a:endParaRPr>
          </a:p>
          <a:p>
            <a:pPr lvl="1" algn="just">
              <a:buFont typeface="Wingdings" panose="05000000000000000000" pitchFamily="2" charset="2"/>
              <a:buChar char="Ø"/>
            </a:pPr>
            <a:r>
              <a:rPr lang="en-US" altLang="en-US" sz="2000" dirty="0">
                <a:solidFill>
                  <a:schemeClr val="accent1"/>
                </a:solidFill>
                <a:latin typeface="Segoe UI" panose="020B0502040204020203" pitchFamily="34" charset="0"/>
                <a:ea typeface="Times New Roman" panose="02020603050405020304" pitchFamily="18" charset="0"/>
              </a:rPr>
              <a:t>a powerful tools to analyze </a:t>
            </a:r>
            <a:r>
              <a:rPr lang="en-US" altLang="en-US" sz="2000" b="1" dirty="0">
                <a:solidFill>
                  <a:schemeClr val="accent1"/>
                </a:solidFill>
                <a:latin typeface="Segoe UI" panose="020B0502040204020203" pitchFamily="34" charset="0"/>
                <a:ea typeface="Times New Roman" panose="02020603050405020304" pitchFamily="18" charset="0"/>
              </a:rPr>
              <a:t>unstructured </a:t>
            </a:r>
            <a:r>
              <a:rPr lang="en-US" altLang="en-US" sz="2000" b="1" dirty="0" smtClean="0">
                <a:solidFill>
                  <a:schemeClr val="accent1"/>
                </a:solidFill>
                <a:latin typeface="Segoe UI" panose="020B0502040204020203" pitchFamily="34" charset="0"/>
                <a:ea typeface="Times New Roman" panose="02020603050405020304" pitchFamily="18" charset="0"/>
              </a:rPr>
              <a:t>data</a:t>
            </a:r>
            <a:endParaRPr lang="en-US" altLang="en-US" sz="2000" b="1" dirty="0">
              <a:solidFill>
                <a:schemeClr val="accent1"/>
              </a:solidFill>
              <a:latin typeface="Segoe UI" panose="020B0502040204020203" pitchFamily="34" charset="0"/>
              <a:ea typeface="Times New Roman" panose="02020603050405020304" pitchFamily="18" charset="0"/>
            </a:endParaRPr>
          </a:p>
          <a:p>
            <a:pPr lvl="1" algn="just">
              <a:buFont typeface="Wingdings" panose="05000000000000000000" pitchFamily="2" charset="2"/>
              <a:buChar char="Ø"/>
            </a:pPr>
            <a:r>
              <a:rPr lang="en-US" altLang="en-US" sz="2000" b="1" dirty="0">
                <a:solidFill>
                  <a:schemeClr val="accent1"/>
                </a:solidFill>
                <a:latin typeface="Segoe UI" panose="020B0502040204020203" pitchFamily="34" charset="0"/>
                <a:ea typeface="Times New Roman" panose="02020603050405020304" pitchFamily="18" charset="0"/>
              </a:rPr>
              <a:t>contributes </a:t>
            </a:r>
            <a:r>
              <a:rPr lang="en-US" altLang="en-US" sz="2000" dirty="0">
                <a:solidFill>
                  <a:schemeClr val="accent1"/>
                </a:solidFill>
                <a:latin typeface="Segoe UI" panose="020B0502040204020203" pitchFamily="34" charset="0"/>
                <a:ea typeface="Times New Roman" panose="02020603050405020304" pitchFamily="18" charset="0"/>
              </a:rPr>
              <a:t>to a thorough </a:t>
            </a:r>
            <a:r>
              <a:rPr lang="en-US" altLang="en-US" sz="2000" b="1" dirty="0">
                <a:solidFill>
                  <a:schemeClr val="accent1"/>
                </a:solidFill>
                <a:latin typeface="Segoe UI" panose="020B0502040204020203" pitchFamily="34" charset="0"/>
                <a:ea typeface="Times New Roman" panose="02020603050405020304" pitchFamily="18" charset="0"/>
              </a:rPr>
              <a:t>decision means in </a:t>
            </a:r>
            <a:r>
              <a:rPr lang="en-US" altLang="en-US" sz="2000" b="1" dirty="0" smtClean="0">
                <a:solidFill>
                  <a:schemeClr val="accent1"/>
                </a:solidFill>
                <a:latin typeface="Segoe UI" panose="020B0502040204020203" pitchFamily="34" charset="0"/>
                <a:ea typeface="Times New Roman" panose="02020603050405020304" pitchFamily="18" charset="0"/>
              </a:rPr>
              <a:t>organization</a:t>
            </a:r>
          </a:p>
          <a:p>
            <a:pPr lvl="1" algn="just">
              <a:buFont typeface="Wingdings" panose="05000000000000000000" pitchFamily="2" charset="2"/>
              <a:buChar char="Ø"/>
            </a:pPr>
            <a:r>
              <a:rPr lang="en-US" altLang="en-US" sz="2000" dirty="0" smtClean="0">
                <a:solidFill>
                  <a:schemeClr val="accent1"/>
                </a:solidFill>
                <a:latin typeface="Segoe UI" panose="020B0502040204020203" pitchFamily="34" charset="0"/>
                <a:ea typeface="Times New Roman" panose="02020603050405020304" pitchFamily="18" charset="0"/>
              </a:rPr>
              <a:t>a fast growing data framework that offers a</a:t>
            </a:r>
            <a:r>
              <a:rPr lang="en-US" altLang="en-US" sz="2000" b="1" dirty="0" smtClean="0">
                <a:solidFill>
                  <a:schemeClr val="accent1"/>
                </a:solidFill>
                <a:latin typeface="Segoe UI" panose="020B0502040204020203" pitchFamily="34" charset="0"/>
                <a:ea typeface="Times New Roman" panose="02020603050405020304" pitchFamily="18" charset="0"/>
              </a:rPr>
              <a:t> free, cohesive platform that includes data storing, data processing, monitoring and workflow scheduling etc.</a:t>
            </a:r>
          </a:p>
          <a:p>
            <a:pPr lvl="1" algn="just">
              <a:buFont typeface="Wingdings" panose="05000000000000000000" pitchFamily="2" charset="2"/>
              <a:buChar char="Ø"/>
            </a:pPr>
            <a:r>
              <a:rPr lang="en-US" altLang="en-US" sz="2000" b="1" dirty="0" smtClean="0">
                <a:solidFill>
                  <a:schemeClr val="accent1"/>
                </a:solidFill>
                <a:latin typeface="Segoe UI" panose="020B0502040204020203" pitchFamily="34" charset="0"/>
                <a:ea typeface="Times New Roman" panose="02020603050405020304" pitchFamily="18" charset="0"/>
              </a:rPr>
              <a:t>HDFS </a:t>
            </a:r>
            <a:r>
              <a:rPr lang="en-US" altLang="en-US" sz="2000" dirty="0" smtClean="0">
                <a:solidFill>
                  <a:schemeClr val="accent1"/>
                </a:solidFill>
                <a:latin typeface="Segoe UI" panose="020B0502040204020203" pitchFamily="34" charset="0"/>
                <a:ea typeface="Times New Roman" panose="02020603050405020304" pitchFamily="18" charset="0"/>
              </a:rPr>
              <a:t>and</a:t>
            </a:r>
            <a:r>
              <a:rPr lang="en-US" altLang="en-US" sz="2000" b="1" dirty="0" smtClean="0">
                <a:solidFill>
                  <a:schemeClr val="accent1"/>
                </a:solidFill>
                <a:latin typeface="Segoe UI" panose="020B0502040204020203" pitchFamily="34" charset="0"/>
                <a:ea typeface="Times New Roman" panose="02020603050405020304" pitchFamily="18" charset="0"/>
              </a:rPr>
              <a:t> </a:t>
            </a:r>
            <a:r>
              <a:rPr lang="en-US" altLang="en-US" sz="2000" b="1" dirty="0" err="1" smtClean="0">
                <a:solidFill>
                  <a:schemeClr val="accent1"/>
                </a:solidFill>
                <a:latin typeface="Segoe UI" panose="020B0502040204020203" pitchFamily="34" charset="0"/>
                <a:ea typeface="Times New Roman" panose="02020603050405020304" pitchFamily="18" charset="0"/>
              </a:rPr>
              <a:t>MapReduce</a:t>
            </a:r>
            <a:r>
              <a:rPr lang="en-US" altLang="en-US" sz="2000" b="1" dirty="0" smtClean="0">
                <a:solidFill>
                  <a:schemeClr val="accent1"/>
                </a:solidFill>
                <a:latin typeface="Segoe UI" panose="020B0502040204020203" pitchFamily="34" charset="0"/>
                <a:ea typeface="Times New Roman" panose="02020603050405020304" pitchFamily="18" charset="0"/>
              </a:rPr>
              <a:t> </a:t>
            </a:r>
            <a:r>
              <a:rPr lang="en-US" altLang="en-US" sz="2000" dirty="0" smtClean="0">
                <a:solidFill>
                  <a:schemeClr val="accent1"/>
                </a:solidFill>
                <a:latin typeface="Segoe UI" panose="020B0502040204020203" pitchFamily="34" charset="0"/>
                <a:ea typeface="Times New Roman" panose="02020603050405020304" pitchFamily="18" charset="0"/>
              </a:rPr>
              <a:t>programming model are progressively being utilized for preparing extensive and </a:t>
            </a:r>
            <a:r>
              <a:rPr lang="en-US" altLang="en-US" sz="2000" b="1" dirty="0" smtClean="0">
                <a:solidFill>
                  <a:schemeClr val="accent1"/>
                </a:solidFill>
                <a:latin typeface="Segoe UI" panose="020B0502040204020203" pitchFamily="34" charset="0"/>
                <a:ea typeface="Times New Roman" panose="02020603050405020304" pitchFamily="18" charset="0"/>
              </a:rPr>
              <a:t>unstructured data sets.</a:t>
            </a:r>
          </a:p>
          <a:p>
            <a:pPr lvl="1" algn="just">
              <a:buFont typeface="Wingdings" panose="05000000000000000000" pitchFamily="2" charset="2"/>
              <a:buChar char="Ø"/>
            </a:pPr>
            <a:endParaRPr lang="en-US" altLang="en-US" sz="2000" b="1" dirty="0">
              <a:solidFill>
                <a:schemeClr val="accent1"/>
              </a:solidFill>
              <a:latin typeface="Segoe UI" panose="020B0502040204020203" pitchFamily="34" charset="0"/>
              <a:ea typeface="Times New Roman" panose="02020603050405020304" pitchFamily="18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ms-MY" altLang="en-US" sz="2000" b="1" dirty="0">
                <a:solidFill>
                  <a:schemeClr val="accent1"/>
                </a:solidFill>
                <a:latin typeface="Segoe UI" panose="020B0502040204020203" pitchFamily="34" charset="0"/>
                <a:ea typeface="Times New Roman" panose="02020603050405020304" pitchFamily="18" charset="0"/>
              </a:rPr>
              <a:t>DQ Assurance</a:t>
            </a:r>
          </a:p>
          <a:p>
            <a:pPr lvl="1" algn="just">
              <a:buFont typeface="Wingdings" panose="05000000000000000000" pitchFamily="2" charset="2"/>
              <a:buChar char="Ø"/>
            </a:pPr>
            <a:r>
              <a:rPr lang="en-US" altLang="en-US" sz="2000" b="1" dirty="0">
                <a:solidFill>
                  <a:schemeClr val="accent1"/>
                </a:solidFill>
                <a:latin typeface="Segoe UI" panose="020B0502040204020203" pitchFamily="34" charset="0"/>
                <a:ea typeface="Times New Roman" panose="02020603050405020304" pitchFamily="18" charset="0"/>
              </a:rPr>
              <a:t>to discover inconsistencies and other anomalies in the data</a:t>
            </a:r>
          </a:p>
          <a:p>
            <a:pPr lvl="1" algn="just">
              <a:buFont typeface="Wingdings" panose="05000000000000000000" pitchFamily="2" charset="2"/>
              <a:buChar char="Ø"/>
            </a:pPr>
            <a:r>
              <a:rPr lang="en-US" altLang="en-US" sz="2000" b="1" dirty="0">
                <a:solidFill>
                  <a:schemeClr val="accent1"/>
                </a:solidFill>
                <a:latin typeface="Segoe UI" panose="020B0502040204020203" pitchFamily="34" charset="0"/>
                <a:ea typeface="Times New Roman" panose="02020603050405020304" pitchFamily="18" charset="0"/>
              </a:rPr>
              <a:t>performing correction and data cleansing activities</a:t>
            </a:r>
          </a:p>
          <a:p>
            <a:pPr lvl="1" algn="just">
              <a:buFont typeface="Wingdings" panose="05000000000000000000" pitchFamily="2" charset="2"/>
              <a:buChar char="Ø"/>
            </a:pPr>
            <a:endParaRPr lang="ms-MY" altLang="en-US" sz="2000" b="1" dirty="0">
              <a:solidFill>
                <a:schemeClr val="accent1"/>
              </a:solidFill>
              <a:latin typeface="Segoe UI" panose="020B0502040204020203" pitchFamily="34" charset="0"/>
              <a:ea typeface="Times New Roman" panose="02020603050405020304" pitchFamily="18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ms-MY" altLang="en-US" sz="2000" b="1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Statistical analysis – </a:t>
            </a:r>
            <a:r>
              <a:rPr lang="en-US" altLang="en-US" sz="2000" b="1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could identify unusual patterns of data movement that can lead to discovery of illegal activities</a:t>
            </a:r>
          </a:p>
        </p:txBody>
      </p:sp>
    </p:spTree>
    <p:extLst>
      <p:ext uri="{BB962C8B-B14F-4D97-AF65-F5344CB8AC3E}">
        <p14:creationId xmlns:p14="http://schemas.microsoft.com/office/powerpoint/2010/main" val="2139000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8ABAD4"/>
                </a:solidFill>
              </a:rPr>
              <a:t>References</a:t>
            </a:r>
            <a:endParaRPr lang="en-US" dirty="0">
              <a:solidFill>
                <a:srgbClr val="8ABAD4"/>
              </a:solidFill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227012" y="1600201"/>
            <a:ext cx="11811000" cy="4800599"/>
          </a:xfrm>
          <a:prstGeom prst="rect">
            <a:avLst/>
          </a:prstGeom>
        </p:spPr>
        <p:txBody>
          <a:bodyPr>
            <a:normAutofit fontScale="62500" lnSpcReduction="20000"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 </a:t>
            </a:r>
            <a:endParaRPr kumimoji="0" lang="en-MY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[1]	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Ishwarappa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and J. 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Anuradha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, “A Brief Introduction on Big Data 5Vs Characteristics and 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Hadoop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Technology,” </a:t>
            </a:r>
            <a:r>
              <a:rPr kumimoji="0" lang="en-US" sz="1800" b="0" i="1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Procedia</a:t>
            </a:r>
            <a:r>
              <a:rPr kumimoji="0" lang="en-US" sz="1800" b="0" i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</a:t>
            </a:r>
            <a:r>
              <a:rPr kumimoji="0" lang="en-US" sz="1800" b="0" i="1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Comput</a:t>
            </a:r>
            <a:r>
              <a:rPr kumimoji="0" lang="en-US" sz="1800" b="0" i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. Sci.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, vol. 48, pp. 319–324, 2015.</a:t>
            </a:r>
            <a:endParaRPr kumimoji="0" lang="en-MY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[2]	K. Singh and R. 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Kaur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, “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Hadoop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: Addressing challenges of Big Data,” in </a:t>
            </a:r>
            <a:r>
              <a:rPr kumimoji="0" lang="en-US" sz="1800" b="0" i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Advance Computing Conference (IACC), 2014 IEEE International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, 2014, pp. 686–689.</a:t>
            </a:r>
            <a:endParaRPr kumimoji="0" lang="en-MY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[3]	R. 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Devakunchari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, “Handling big data with 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Hadoop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toolkit,” in </a:t>
            </a:r>
            <a:r>
              <a:rPr kumimoji="0" lang="en-US" sz="1800" b="0" i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2014 International Conference on Information Communication and Embedded Systems (ICICES)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, 2014, pp. 1–5.</a:t>
            </a:r>
            <a:endParaRPr kumimoji="0" lang="en-MY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[4]	C. 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Seay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, R. 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Agrawal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, A. 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Kadadi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, and Y. 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Barel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, “Using 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Hadoop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on the Mainframe: A Big Solution for the Challenges of Big Data,” in </a:t>
            </a:r>
            <a:r>
              <a:rPr kumimoji="0" lang="en-US" sz="1800" b="0" i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2015 12th International Conference on Information Technology - New Generations (ITNG)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, 2015, pp. 765–769.</a:t>
            </a:r>
            <a:endParaRPr kumimoji="0" lang="en-MY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[5]	J. P. 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Verma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, B. Patel, and A. Patel, “Big Data Analysis: Recommendation System with 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Hadoop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Framework,” in </a:t>
            </a:r>
            <a:r>
              <a:rPr kumimoji="0" lang="en-US" sz="1800" b="0" i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2015 IEEE International Conference on Computational Intelligence Communication Technology (CICT)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, 2015, pp. 92–97.</a:t>
            </a:r>
            <a:endParaRPr kumimoji="0" lang="en-MY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[6]	I. 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Anagnostopoulos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, S. 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Zeadally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, and E. 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Exposito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, “Handling big data: research challenges and future directions,” </a:t>
            </a:r>
            <a:r>
              <a:rPr kumimoji="0" lang="en-US" sz="1800" b="0" i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J. </a:t>
            </a:r>
            <a:r>
              <a:rPr kumimoji="0" lang="en-US" sz="1800" b="0" i="1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Supercomput</a:t>
            </a:r>
            <a:r>
              <a:rPr kumimoji="0" lang="en-US" sz="1800" b="0" i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.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, vol. 72, no. 4, pp. 1494–1516, Feb. 2016.</a:t>
            </a:r>
            <a:endParaRPr kumimoji="0" lang="en-MY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[7]	K. Krishnan, “Chapter 4 - Introducing Big Data Technologies,” in </a:t>
            </a:r>
            <a:r>
              <a:rPr kumimoji="0" lang="en-US" sz="1800" b="0" i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Data Warehousing in the Age of Big Data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, Boston: Morgan Kaufmann, 2013, pp. 45–99.</a:t>
            </a:r>
            <a:endParaRPr kumimoji="0" lang="en-MY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[8]	N. Sheikh, “Chapter 11 - Big Data, 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Hadoop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, and Cloud Computing,” in </a:t>
            </a:r>
            <a:r>
              <a:rPr kumimoji="0" lang="en-US" sz="1800" b="0" i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Implementing Analytics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, Boston: Morgan Kaufmann, 2013, pp. 185–197.</a:t>
            </a:r>
            <a:endParaRPr kumimoji="0" lang="en-MY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[9]	D. 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Dev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and R. 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Patgiri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, “Performance evaluation of HDFS in big data management,” in </a:t>
            </a:r>
            <a:r>
              <a:rPr kumimoji="0" lang="en-US" sz="1800" b="0" i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2014 International Conference on High Performance Computing and Applications (ICHPCA)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, 2014, pp. 1–7.</a:t>
            </a:r>
            <a:endParaRPr kumimoji="0" lang="en-MY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[10]	K. 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Dwivedi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and S. K. 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Dubey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, “Analytical review on 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Hadoop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Distributed file system,” in </a:t>
            </a:r>
            <a:r>
              <a:rPr kumimoji="0" lang="en-US" sz="1800" b="0" i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Confluence The Next Generation Information Technology Summit (Confluence), 2014 5th International Conference -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, 2014, pp. 174–181.</a:t>
            </a:r>
            <a:endParaRPr kumimoji="0" lang="en-MY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[11]	A. K. Karun and K. 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Chitharanjan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, “A review on 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hadoop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#x2014; HDFS infrastructure extensions,” in </a:t>
            </a:r>
            <a:r>
              <a:rPr kumimoji="0" lang="en-US" sz="1800" b="0" i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2013 IEEE Conference on Information Communication Technologies (ICT)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, 2013, pp. 132–137.</a:t>
            </a:r>
            <a:endParaRPr kumimoji="0" lang="en-MY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[12]	S. G. 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Manikandan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and S. Ravi, “Big Data Analysis Using Apache 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Hadoop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,” in </a:t>
            </a:r>
            <a:r>
              <a:rPr kumimoji="0" lang="en-US" sz="1800" b="0" i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2014 International Conference on IT Convergence and Security (ICITCS)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, 2014, pp. 1–4.</a:t>
            </a:r>
            <a:endParaRPr kumimoji="0" lang="en-MY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[13]	A. B. Patel, M. Birla, and U. Nair, “Addressing big data problem using 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Hadoop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and Map Reduce,” in </a:t>
            </a:r>
            <a:r>
              <a:rPr kumimoji="0" lang="en-US" sz="1800" b="0" i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2012 </a:t>
            </a:r>
            <a:r>
              <a:rPr kumimoji="0" lang="en-US" sz="1800" b="0" i="1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Nirma</a:t>
            </a:r>
            <a:r>
              <a:rPr kumimoji="0" lang="en-US" sz="1800" b="0" i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University International Conference on Engineering (</a:t>
            </a:r>
            <a:r>
              <a:rPr kumimoji="0" lang="en-US" sz="1800" b="0" i="1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NUiCONE</a:t>
            </a:r>
            <a:r>
              <a:rPr kumimoji="0" lang="en-US" sz="1800" b="0" i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)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, 2012, pp. 1–5.</a:t>
            </a:r>
            <a:endParaRPr kumimoji="0" lang="en-MY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[14]	I. 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Polato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, R. 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Ré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, A. Goldman, and F. 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Kon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, “A comprehensive view of 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Hadoop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research—A systematic literature review,” </a:t>
            </a:r>
            <a:r>
              <a:rPr kumimoji="0" lang="en-US" sz="1800" b="0" i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J. </a:t>
            </a:r>
            <a:r>
              <a:rPr kumimoji="0" lang="en-US" sz="1800" b="0" i="1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Netw</a:t>
            </a:r>
            <a:r>
              <a:rPr kumimoji="0" lang="en-US" sz="1800" b="0" i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. </a:t>
            </a:r>
            <a:r>
              <a:rPr kumimoji="0" lang="en-US" sz="1800" b="0" i="1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Comput</a:t>
            </a:r>
            <a:r>
              <a:rPr kumimoji="0" lang="en-US" sz="1800" b="0" i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. Appl.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, vol. 46, pp. 1–25, Nov. 2014.</a:t>
            </a:r>
            <a:endParaRPr kumimoji="0" lang="en-MY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[15]	A. 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Daphalapurkar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, M. 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Shimpi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, and P. 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Newalkar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, “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Mapreduce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&amp; Comparison of HDFS And GFS.”</a:t>
            </a:r>
            <a:endParaRPr kumimoji="0" lang="en-MY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[16]	S. 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Pandey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and V. 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Tokekar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, “Prominence of 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MapReduce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in Big Data Processing,” in </a:t>
            </a:r>
            <a:r>
              <a:rPr kumimoji="0" lang="en-US" sz="1800" b="0" i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2014 Fourth International Conference on Communication Systems and Network Technologies (CSNT)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, 2014, pp. 555–560.</a:t>
            </a:r>
            <a:endParaRPr kumimoji="0" lang="en-MY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[17]	B. Li, M. Wang, Y. Zhao, G. 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Pu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, H. Zhu, and F. Song, “Modeling and Verifying Google File System,” in </a:t>
            </a:r>
            <a:r>
              <a:rPr kumimoji="0" lang="en-US" sz="1800" b="0" i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2015 IEEE 16th International Symposium on High Assurance Systems Engineering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, 2015, pp. 207–214.</a:t>
            </a:r>
            <a:endParaRPr kumimoji="0" lang="en-MY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[18]	A. 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Katal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, M. 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Wazid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, and R. H. 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Goudar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, “Big data: Issues, challenges, tools and Good practices,” in </a:t>
            </a:r>
            <a:r>
              <a:rPr kumimoji="0" lang="en-US" sz="1800" b="0" i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2013 Sixth International Conference on Contemporary Computing (IC3)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, 2013, pp. 404–409.</a:t>
            </a:r>
            <a:endParaRPr kumimoji="0" lang="en-MY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[19]	X. Qin, H. Wang, F. Li, B. Zhou, Y. Cao, C. Li, H. Chen, X. Zhou, X. Du, and S. Wang, “Beyond Simple Integration of RDBMS and 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MapReduce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– Paving the Way toward a Unified System for Big Data Analytics: Vision and Progress,” in </a:t>
            </a:r>
            <a:r>
              <a:rPr kumimoji="0" lang="en-US" sz="1800" b="0" i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2012 Second International Conference on Cloud and Green Computing (CGC)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, 2012, pp. 716–725.</a:t>
            </a:r>
            <a:endParaRPr kumimoji="0" lang="en-MY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[20]	J. Lu and J. 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Feng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, “A survey of 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mapreduce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based parallel processing technologies,” </a:t>
            </a:r>
            <a:r>
              <a:rPr kumimoji="0" lang="en-US" sz="1800" b="0" i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China </a:t>
            </a:r>
            <a:r>
              <a:rPr kumimoji="0" lang="en-US" sz="1800" b="0" i="1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Commun</a:t>
            </a:r>
            <a:r>
              <a:rPr kumimoji="0" lang="en-US" sz="1800" b="0" i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.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, vol. 11, no. 14, pp. 146–155, Supplement 2014.</a:t>
            </a:r>
            <a:endParaRPr kumimoji="0" lang="en-MY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87978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ChangeArrowheads="1"/>
          </p:cNvSpPr>
          <p:nvPr/>
        </p:nvSpPr>
        <p:spPr bwMode="auto">
          <a:xfrm>
            <a:off x="1522412" y="5788026"/>
            <a:ext cx="9144000" cy="1071563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endParaRPr lang="en-US">
              <a:solidFill>
                <a:schemeClr val="bg2"/>
              </a:solidFill>
              <a:latin typeface="Arial" charset="0"/>
              <a:ea typeface="SimSun" charset="0"/>
              <a:cs typeface="SimSun" charset="0"/>
            </a:endParaRPr>
          </a:p>
        </p:txBody>
      </p:sp>
      <p:sp>
        <p:nvSpPr>
          <p:cNvPr id="61443" name="TextBox 5"/>
          <p:cNvSpPr>
            <a:spLocks noChangeArrowheads="1"/>
          </p:cNvSpPr>
          <p:nvPr/>
        </p:nvSpPr>
        <p:spPr bwMode="auto">
          <a:xfrm>
            <a:off x="1762126" y="5788025"/>
            <a:ext cx="3900487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altLang="zh-CN" sz="4400">
                <a:solidFill>
                  <a:schemeClr val="bg1"/>
                </a:solidFill>
                <a:latin typeface="Arial Unicode MS" charset="0"/>
                <a:ea typeface="SimSun" charset="0"/>
                <a:cs typeface="Arial Unicode MS" charset="0"/>
                <a:sym typeface="Haettenschweiler" charset="0"/>
              </a:rPr>
              <a:t>UTM AIS</a:t>
            </a:r>
            <a:endParaRPr lang="zh-CN" altLang="en-US" sz="4400">
              <a:solidFill>
                <a:schemeClr val="bg1"/>
              </a:solidFill>
              <a:latin typeface="Arial Unicode MS" charset="0"/>
              <a:ea typeface="SimSun" charset="0"/>
              <a:cs typeface="Arial Unicode MS" charset="0"/>
            </a:endParaRPr>
          </a:p>
        </p:txBody>
      </p:sp>
      <p:sp>
        <p:nvSpPr>
          <p:cNvPr id="61444" name="TextBox 6"/>
          <p:cNvSpPr>
            <a:spLocks noChangeArrowheads="1"/>
          </p:cNvSpPr>
          <p:nvPr/>
        </p:nvSpPr>
        <p:spPr bwMode="auto">
          <a:xfrm>
            <a:off x="1749426" y="6413500"/>
            <a:ext cx="3495675" cy="338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sz="1600">
                <a:solidFill>
                  <a:schemeClr val="bg1"/>
                </a:solidFill>
                <a:latin typeface="Arial" charset="0"/>
                <a:ea typeface="SimSun" charset="0"/>
                <a:cs typeface="Arial" charset="0"/>
                <a:sym typeface="Mistral" charset="0"/>
              </a:rPr>
              <a:t>innovative.entrepreneurial.global</a:t>
            </a:r>
          </a:p>
        </p:txBody>
      </p:sp>
      <p:pic>
        <p:nvPicPr>
          <p:cNvPr id="2" name="Picture 6" descr="facebook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2612" y="6197601"/>
            <a:ext cx="419100" cy="455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46" name="Text Box 8"/>
          <p:cNvSpPr txBox="1">
            <a:spLocks noChangeArrowheads="1"/>
          </p:cNvSpPr>
          <p:nvPr/>
        </p:nvSpPr>
        <p:spPr bwMode="auto">
          <a:xfrm>
            <a:off x="6035675" y="6056314"/>
            <a:ext cx="4551362" cy="739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pPr algn="just">
              <a:defRPr/>
            </a:pPr>
            <a:r>
              <a:rPr lang="en-US" altLang="zh-CN" sz="1400" b="1">
                <a:solidFill>
                  <a:schemeClr val="bg1"/>
                </a:solidFill>
                <a:latin typeface="Segoe UI" charset="0"/>
                <a:cs typeface="Segoe UI" charset="0"/>
              </a:rPr>
              <a:t>https://www.facebook.com/univteknologimalaysia</a:t>
            </a:r>
          </a:p>
          <a:p>
            <a:pPr algn="just">
              <a:defRPr/>
            </a:pPr>
            <a:r>
              <a:rPr lang="en-US" altLang="zh-CN" sz="1400" b="1">
                <a:solidFill>
                  <a:schemeClr val="bg1"/>
                </a:solidFill>
                <a:latin typeface="Segoe UI" charset="0"/>
                <a:cs typeface="Segoe UI" charset="0"/>
              </a:rPr>
              <a:t>https://www.facebook.com/Advanced-Informatics-School-UTM-AIS-139565219409934/?fref=ts</a:t>
            </a:r>
            <a:endParaRPr lang="zh-CN" altLang="en-US" sz="1400" b="1">
              <a:solidFill>
                <a:schemeClr val="bg1"/>
              </a:solidFill>
              <a:latin typeface="Segoe UI" charset="0"/>
              <a:cs typeface="Segoe UI" charset="0"/>
            </a:endParaRPr>
          </a:p>
        </p:txBody>
      </p:sp>
      <p:sp>
        <p:nvSpPr>
          <p:cNvPr id="13" name="Round Diagonal Corner Rectangle 12"/>
          <p:cNvSpPr/>
          <p:nvPr/>
        </p:nvSpPr>
        <p:spPr bwMode="auto">
          <a:xfrm rot="5924099">
            <a:off x="3747294" y="-280194"/>
            <a:ext cx="4222750" cy="6542087"/>
          </a:xfrm>
          <a:prstGeom prst="round2DiagRect">
            <a:avLst>
              <a:gd name="adj1" fmla="val 42375"/>
              <a:gd name="adj2" fmla="val 0"/>
            </a:avLst>
          </a:prstGeom>
          <a:solidFill>
            <a:schemeClr val="lt1">
              <a:alpha val="5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2930638" y="2394492"/>
            <a:ext cx="5567895" cy="830997"/>
          </a:xfrm>
          <a:prstGeom prst="rect">
            <a:avLst/>
          </a:prstGeom>
          <a:noFill/>
        </p:spPr>
        <p:txBody>
          <a:bodyPr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>
              <a:defRPr/>
            </a:pPr>
            <a:r>
              <a:rPr lang="en-US" sz="4800" b="1" spc="300" dirty="0">
                <a:ln w="11430"/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Arial Black" panose="020B0A04020102020204" pitchFamily="34" charset="0"/>
              </a:rPr>
              <a:t>THANK YOU</a:t>
            </a:r>
          </a:p>
        </p:txBody>
      </p:sp>
      <p:pic>
        <p:nvPicPr>
          <p:cNvPr id="6144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7676" y="1746250"/>
            <a:ext cx="2376487" cy="2376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71449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9039"/>
            <a:ext cx="10363200" cy="762000"/>
          </a:xfrm>
        </p:spPr>
        <p:txBody>
          <a:bodyPr>
            <a:noAutofit/>
          </a:bodyPr>
          <a:lstStyle/>
          <a:p>
            <a:pPr algn="ctr"/>
            <a:r>
              <a:rPr lang="en-US" sz="2800" dirty="0"/>
              <a:t/>
            </a:r>
            <a:br>
              <a:rPr lang="en-US" sz="2800" dirty="0"/>
            </a:br>
            <a:r>
              <a:rPr lang="en-US" sz="2800" u="sng" dirty="0"/>
              <a:t>EXPECTED BIG DATA INFRASTRUCTURE</a:t>
            </a:r>
          </a:p>
        </p:txBody>
      </p:sp>
      <p:sp>
        <p:nvSpPr>
          <p:cNvPr id="64" name="Freeform 63"/>
          <p:cNvSpPr/>
          <p:nvPr/>
        </p:nvSpPr>
        <p:spPr>
          <a:xfrm>
            <a:off x="3048248" y="5404044"/>
            <a:ext cx="2991173" cy="915228"/>
          </a:xfrm>
          <a:custGeom>
            <a:avLst/>
            <a:gdLst>
              <a:gd name="connsiteX0" fmla="*/ 2991173 w 2991173"/>
              <a:gd name="connsiteY0" fmla="*/ 650988 h 915228"/>
              <a:gd name="connsiteX1" fmla="*/ 2913681 w 2991173"/>
              <a:gd name="connsiteY1" fmla="*/ 712982 h 915228"/>
              <a:gd name="connsiteX2" fmla="*/ 2774197 w 2991173"/>
              <a:gd name="connsiteY2" fmla="*/ 759477 h 915228"/>
              <a:gd name="connsiteX3" fmla="*/ 2634712 w 2991173"/>
              <a:gd name="connsiteY3" fmla="*/ 805972 h 915228"/>
              <a:gd name="connsiteX4" fmla="*/ 2510725 w 2991173"/>
              <a:gd name="connsiteY4" fmla="*/ 836968 h 915228"/>
              <a:gd name="connsiteX5" fmla="*/ 2402237 w 2991173"/>
              <a:gd name="connsiteY5" fmla="*/ 867965 h 915228"/>
              <a:gd name="connsiteX6" fmla="*/ 2185261 w 2991173"/>
              <a:gd name="connsiteY6" fmla="*/ 914460 h 915228"/>
              <a:gd name="connsiteX7" fmla="*/ 1425844 w 2991173"/>
              <a:gd name="connsiteY7" fmla="*/ 898961 h 915228"/>
              <a:gd name="connsiteX8" fmla="*/ 1270861 w 2991173"/>
              <a:gd name="connsiteY8" fmla="*/ 867965 h 915228"/>
              <a:gd name="connsiteX9" fmla="*/ 1177871 w 2991173"/>
              <a:gd name="connsiteY9" fmla="*/ 836968 h 915228"/>
              <a:gd name="connsiteX10" fmla="*/ 1131376 w 2991173"/>
              <a:gd name="connsiteY10" fmla="*/ 821470 h 915228"/>
              <a:gd name="connsiteX11" fmla="*/ 991892 w 2991173"/>
              <a:gd name="connsiteY11" fmla="*/ 774975 h 915228"/>
              <a:gd name="connsiteX12" fmla="*/ 836909 w 2991173"/>
              <a:gd name="connsiteY12" fmla="*/ 697483 h 915228"/>
              <a:gd name="connsiteX13" fmla="*/ 790414 w 2991173"/>
              <a:gd name="connsiteY13" fmla="*/ 681985 h 915228"/>
              <a:gd name="connsiteX14" fmla="*/ 635431 w 2991173"/>
              <a:gd name="connsiteY14" fmla="*/ 573497 h 915228"/>
              <a:gd name="connsiteX15" fmla="*/ 588936 w 2991173"/>
              <a:gd name="connsiteY15" fmla="*/ 542500 h 915228"/>
              <a:gd name="connsiteX16" fmla="*/ 495946 w 2991173"/>
              <a:gd name="connsiteY16" fmla="*/ 480507 h 915228"/>
              <a:gd name="connsiteX17" fmla="*/ 449451 w 2991173"/>
              <a:gd name="connsiteY17" fmla="*/ 434012 h 915228"/>
              <a:gd name="connsiteX18" fmla="*/ 356461 w 2991173"/>
              <a:gd name="connsiteY18" fmla="*/ 387517 h 915228"/>
              <a:gd name="connsiteX19" fmla="*/ 263471 w 2991173"/>
              <a:gd name="connsiteY19" fmla="*/ 294527 h 915228"/>
              <a:gd name="connsiteX20" fmla="*/ 216976 w 2991173"/>
              <a:gd name="connsiteY20" fmla="*/ 248033 h 915228"/>
              <a:gd name="connsiteX21" fmla="*/ 139485 w 2991173"/>
              <a:gd name="connsiteY21" fmla="*/ 93049 h 915228"/>
              <a:gd name="connsiteX22" fmla="*/ 108488 w 2991173"/>
              <a:gd name="connsiteY22" fmla="*/ 46555 h 915228"/>
              <a:gd name="connsiteX23" fmla="*/ 61993 w 2991173"/>
              <a:gd name="connsiteY23" fmla="*/ 31056 h 915228"/>
              <a:gd name="connsiteX24" fmla="*/ 0 w 2991173"/>
              <a:gd name="connsiteY24" fmla="*/ 60 h 915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991173" h="915228">
                <a:moveTo>
                  <a:pt x="2991173" y="650988"/>
                </a:moveTo>
                <a:cubicBezTo>
                  <a:pt x="2965342" y="671653"/>
                  <a:pt x="2942721" y="697142"/>
                  <a:pt x="2913681" y="712982"/>
                </a:cubicBezTo>
                <a:cubicBezTo>
                  <a:pt x="2743351" y="805890"/>
                  <a:pt x="2882610" y="705272"/>
                  <a:pt x="2774197" y="759477"/>
                </a:cubicBezTo>
                <a:cubicBezTo>
                  <a:pt x="2678606" y="807271"/>
                  <a:pt x="2746300" y="780221"/>
                  <a:pt x="2634712" y="805972"/>
                </a:cubicBezTo>
                <a:cubicBezTo>
                  <a:pt x="2593202" y="815551"/>
                  <a:pt x="2551140" y="823496"/>
                  <a:pt x="2510725" y="836968"/>
                </a:cubicBezTo>
                <a:cubicBezTo>
                  <a:pt x="2444023" y="859202"/>
                  <a:pt x="2480080" y="848504"/>
                  <a:pt x="2402237" y="867965"/>
                </a:cubicBezTo>
                <a:cubicBezTo>
                  <a:pt x="2316679" y="925003"/>
                  <a:pt x="2348513" y="914460"/>
                  <a:pt x="2185261" y="914460"/>
                </a:cubicBezTo>
                <a:cubicBezTo>
                  <a:pt x="1932069" y="914460"/>
                  <a:pt x="1678983" y="904127"/>
                  <a:pt x="1425844" y="898961"/>
                </a:cubicBezTo>
                <a:cubicBezTo>
                  <a:pt x="1374183" y="888629"/>
                  <a:pt x="1320841" y="884625"/>
                  <a:pt x="1270861" y="867965"/>
                </a:cubicBezTo>
                <a:lnTo>
                  <a:pt x="1177871" y="836968"/>
                </a:lnTo>
                <a:cubicBezTo>
                  <a:pt x="1162373" y="831802"/>
                  <a:pt x="1147225" y="825432"/>
                  <a:pt x="1131376" y="821470"/>
                </a:cubicBezTo>
                <a:cubicBezTo>
                  <a:pt x="1080304" y="808702"/>
                  <a:pt x="1039644" y="801504"/>
                  <a:pt x="991892" y="774975"/>
                </a:cubicBezTo>
                <a:cubicBezTo>
                  <a:pt x="826650" y="683173"/>
                  <a:pt x="1051939" y="769160"/>
                  <a:pt x="836909" y="697483"/>
                </a:cubicBezTo>
                <a:lnTo>
                  <a:pt x="790414" y="681985"/>
                </a:lnTo>
                <a:cubicBezTo>
                  <a:pt x="698616" y="613137"/>
                  <a:pt x="749914" y="649820"/>
                  <a:pt x="635431" y="573497"/>
                </a:cubicBezTo>
                <a:cubicBezTo>
                  <a:pt x="619933" y="563165"/>
                  <a:pt x="602107" y="555671"/>
                  <a:pt x="588936" y="542500"/>
                </a:cubicBezTo>
                <a:cubicBezTo>
                  <a:pt x="530889" y="484453"/>
                  <a:pt x="563234" y="502936"/>
                  <a:pt x="495946" y="480507"/>
                </a:cubicBezTo>
                <a:cubicBezTo>
                  <a:pt x="480448" y="465009"/>
                  <a:pt x="467688" y="446170"/>
                  <a:pt x="449451" y="434012"/>
                </a:cubicBezTo>
                <a:cubicBezTo>
                  <a:pt x="341735" y="362202"/>
                  <a:pt x="466203" y="485066"/>
                  <a:pt x="356461" y="387517"/>
                </a:cubicBezTo>
                <a:cubicBezTo>
                  <a:pt x="323698" y="358394"/>
                  <a:pt x="294468" y="325524"/>
                  <a:pt x="263471" y="294527"/>
                </a:cubicBezTo>
                <a:lnTo>
                  <a:pt x="216976" y="248033"/>
                </a:lnTo>
                <a:cubicBezTo>
                  <a:pt x="192443" y="149899"/>
                  <a:pt x="213293" y="203760"/>
                  <a:pt x="139485" y="93049"/>
                </a:cubicBezTo>
                <a:cubicBezTo>
                  <a:pt x="129153" y="77551"/>
                  <a:pt x="126159" y="52445"/>
                  <a:pt x="108488" y="46555"/>
                </a:cubicBezTo>
                <a:cubicBezTo>
                  <a:pt x="92990" y="41389"/>
                  <a:pt x="76605" y="38362"/>
                  <a:pt x="61993" y="31056"/>
                </a:cubicBezTo>
                <a:cubicBezTo>
                  <a:pt x="-5730" y="-2806"/>
                  <a:pt x="38820" y="60"/>
                  <a:pt x="0" y="60"/>
                </a:cubicBezTo>
              </a:path>
            </a:pathLst>
          </a:custGeom>
          <a:noFill/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grpSp>
        <p:nvGrpSpPr>
          <p:cNvPr id="7" name="Group 6"/>
          <p:cNvGrpSpPr/>
          <p:nvPr/>
        </p:nvGrpSpPr>
        <p:grpSpPr>
          <a:xfrm>
            <a:off x="2645097" y="831039"/>
            <a:ext cx="6822138" cy="1957992"/>
            <a:chOff x="3684370" y="2948177"/>
            <a:chExt cx="6822138" cy="2305256"/>
          </a:xfrm>
        </p:grpSpPr>
        <p:grpSp>
          <p:nvGrpSpPr>
            <p:cNvPr id="24" name="Group 23"/>
            <p:cNvGrpSpPr/>
            <p:nvPr/>
          </p:nvGrpSpPr>
          <p:grpSpPr>
            <a:xfrm>
              <a:off x="3684370" y="2948177"/>
              <a:ext cx="6822138" cy="2305256"/>
              <a:chOff x="581193" y="3338455"/>
              <a:chExt cx="7844863" cy="2305256"/>
            </a:xfrm>
          </p:grpSpPr>
          <p:sp>
            <p:nvSpPr>
              <p:cNvPr id="41" name="Rectangle 40"/>
              <p:cNvSpPr/>
              <p:nvPr/>
            </p:nvSpPr>
            <p:spPr>
              <a:xfrm>
                <a:off x="581193" y="3338455"/>
                <a:ext cx="7844863" cy="2305256"/>
              </a:xfrm>
              <a:prstGeom prst="rect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MY"/>
              </a:p>
            </p:txBody>
          </p:sp>
          <p:sp>
            <p:nvSpPr>
              <p:cNvPr id="42" name="Flowchart: Alternate Process 41"/>
              <p:cNvSpPr/>
              <p:nvPr/>
            </p:nvSpPr>
            <p:spPr>
              <a:xfrm>
                <a:off x="5791216" y="3589372"/>
                <a:ext cx="1556158" cy="400050"/>
              </a:xfrm>
              <a:prstGeom prst="flowChartAlternateProcess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Analytics</a:t>
                </a:r>
                <a:endParaRPr lang="en-MY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3" name="Group 42"/>
              <p:cNvGrpSpPr/>
              <p:nvPr/>
            </p:nvGrpSpPr>
            <p:grpSpPr>
              <a:xfrm>
                <a:off x="1233228" y="3618163"/>
                <a:ext cx="220015" cy="1609721"/>
                <a:chOff x="934970" y="3831838"/>
                <a:chExt cx="220015" cy="1609721"/>
              </a:xfrm>
            </p:grpSpPr>
            <p:sp>
              <p:nvSpPr>
                <p:cNvPr id="61" name="Can 60"/>
                <p:cNvSpPr/>
                <p:nvPr/>
              </p:nvSpPr>
              <p:spPr>
                <a:xfrm>
                  <a:off x="969247" y="5098659"/>
                  <a:ext cx="185738" cy="342900"/>
                </a:xfrm>
                <a:prstGeom prst="can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MY"/>
                </a:p>
              </p:txBody>
            </p:sp>
            <p:grpSp>
              <p:nvGrpSpPr>
                <p:cNvPr id="62" name="Group 61"/>
                <p:cNvGrpSpPr/>
                <p:nvPr/>
              </p:nvGrpSpPr>
              <p:grpSpPr>
                <a:xfrm>
                  <a:off x="934970" y="3831838"/>
                  <a:ext cx="200038" cy="939442"/>
                  <a:chOff x="928675" y="3814763"/>
                  <a:chExt cx="200038" cy="939442"/>
                </a:xfrm>
              </p:grpSpPr>
              <p:sp>
                <p:nvSpPr>
                  <p:cNvPr id="63" name="Can 62"/>
                  <p:cNvSpPr/>
                  <p:nvPr/>
                </p:nvSpPr>
                <p:spPr>
                  <a:xfrm>
                    <a:off x="942975" y="3814763"/>
                    <a:ext cx="185738" cy="342900"/>
                  </a:xfrm>
                  <a:prstGeom prst="can">
                    <a:avLst/>
                  </a:prstGeom>
                  <a:no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MY"/>
                  </a:p>
                </p:txBody>
              </p:sp>
              <p:sp>
                <p:nvSpPr>
                  <p:cNvPr id="65" name="Can 64"/>
                  <p:cNvSpPr/>
                  <p:nvPr/>
                </p:nvSpPr>
                <p:spPr>
                  <a:xfrm>
                    <a:off x="928675" y="4411305"/>
                    <a:ext cx="185738" cy="342900"/>
                  </a:xfrm>
                  <a:prstGeom prst="can">
                    <a:avLst/>
                  </a:prstGeom>
                  <a:no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MY"/>
                  </a:p>
                </p:txBody>
              </p:sp>
            </p:grpSp>
          </p:grpSp>
          <p:cxnSp>
            <p:nvCxnSpPr>
              <p:cNvPr id="44" name="Straight Arrow Connector 43"/>
              <p:cNvCxnSpPr>
                <a:stCxn id="63" idx="4"/>
              </p:cNvCxnSpPr>
              <p:nvPr/>
            </p:nvCxnSpPr>
            <p:spPr>
              <a:xfrm>
                <a:off x="1433266" y="3789613"/>
                <a:ext cx="769160" cy="9249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Arrow Connector 47"/>
              <p:cNvCxnSpPr>
                <a:stCxn id="65" idx="4"/>
              </p:cNvCxnSpPr>
              <p:nvPr/>
            </p:nvCxnSpPr>
            <p:spPr>
              <a:xfrm flipV="1">
                <a:off x="1418966" y="4076850"/>
                <a:ext cx="778693" cy="30930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Arrow Connector 48"/>
              <p:cNvCxnSpPr>
                <a:stCxn id="61" idx="4"/>
              </p:cNvCxnSpPr>
              <p:nvPr/>
            </p:nvCxnSpPr>
            <p:spPr>
              <a:xfrm flipV="1">
                <a:off x="1453243" y="4098344"/>
                <a:ext cx="785480" cy="95809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TextBox 51"/>
              <p:cNvSpPr txBox="1"/>
              <p:nvPr/>
            </p:nvSpPr>
            <p:spPr>
              <a:xfrm>
                <a:off x="645301" y="4239256"/>
                <a:ext cx="4635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SD</a:t>
                </a:r>
                <a:endParaRPr lang="en-MY" dirty="0"/>
              </a:p>
            </p:txBody>
          </p:sp>
          <p:grpSp>
            <p:nvGrpSpPr>
              <p:cNvPr id="56" name="Group 55"/>
              <p:cNvGrpSpPr/>
              <p:nvPr/>
            </p:nvGrpSpPr>
            <p:grpSpPr>
              <a:xfrm>
                <a:off x="1822913" y="4098345"/>
                <a:ext cx="5771415" cy="1425040"/>
                <a:chOff x="1863502" y="4698733"/>
                <a:chExt cx="5771415" cy="1425040"/>
              </a:xfrm>
            </p:grpSpPr>
            <p:sp>
              <p:nvSpPr>
                <p:cNvPr id="57" name="Striped Right Arrow 56"/>
                <p:cNvSpPr/>
                <p:nvPr/>
              </p:nvSpPr>
              <p:spPr>
                <a:xfrm rot="16200000">
                  <a:off x="2452666" y="4716822"/>
                  <a:ext cx="596984" cy="570854"/>
                </a:xfrm>
                <a:prstGeom prst="stripedRightArrow">
                  <a:avLst/>
                </a:prstGeom>
                <a:noFill/>
                <a:ln w="28575">
                  <a:solidFill>
                    <a:schemeClr val="tx1"/>
                  </a:solidFill>
                </a:ln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MY" dirty="0"/>
                </a:p>
              </p:txBody>
            </p:sp>
            <p:sp>
              <p:nvSpPr>
                <p:cNvPr id="58" name="Striped Right Arrow 57"/>
                <p:cNvSpPr/>
                <p:nvPr/>
              </p:nvSpPr>
              <p:spPr>
                <a:xfrm rot="16200000">
                  <a:off x="4154492" y="4711798"/>
                  <a:ext cx="596984" cy="570854"/>
                </a:xfrm>
                <a:prstGeom prst="stripedRightArrow">
                  <a:avLst/>
                </a:prstGeom>
                <a:noFill/>
                <a:ln w="28575">
                  <a:solidFill>
                    <a:schemeClr val="tx1"/>
                  </a:solidFill>
                </a:ln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MY" dirty="0"/>
                </a:p>
              </p:txBody>
            </p:sp>
            <p:sp>
              <p:nvSpPr>
                <p:cNvPr id="59" name="Striped Right Arrow 58"/>
                <p:cNvSpPr/>
                <p:nvPr/>
              </p:nvSpPr>
              <p:spPr>
                <a:xfrm rot="16200000">
                  <a:off x="6311391" y="4717198"/>
                  <a:ext cx="596984" cy="570854"/>
                </a:xfrm>
                <a:prstGeom prst="stripedRightArrow">
                  <a:avLst/>
                </a:prstGeom>
                <a:noFill/>
                <a:ln w="28575">
                  <a:solidFill>
                    <a:schemeClr val="tx1"/>
                  </a:solidFill>
                </a:ln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MY" dirty="0"/>
                </a:p>
              </p:txBody>
            </p:sp>
            <p:sp>
              <p:nvSpPr>
                <p:cNvPr id="60" name="TextBox 59"/>
                <p:cNvSpPr txBox="1"/>
                <p:nvPr/>
              </p:nvSpPr>
              <p:spPr>
                <a:xfrm>
                  <a:off x="1863502" y="5362811"/>
                  <a:ext cx="5771415" cy="76096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/>
                    <a:t>TECHNOLOGY </a:t>
                  </a:r>
                  <a:endParaRPr lang="en-US" strike="sngStrike" dirty="0">
                    <a:solidFill>
                      <a:srgbClr val="00B050"/>
                    </a:solidFill>
                  </a:endParaRPr>
                </a:p>
                <a:p>
                  <a:r>
                    <a:rPr lang="en-US" dirty="0"/>
                    <a:t>(Platform, Programming Models, Applications)</a:t>
                  </a:r>
                  <a:endParaRPr lang="en-MY" dirty="0"/>
                </a:p>
              </p:txBody>
            </p:sp>
          </p:grpSp>
        </p:grpSp>
        <p:grpSp>
          <p:nvGrpSpPr>
            <p:cNvPr id="66" name="Group 65"/>
            <p:cNvGrpSpPr/>
            <p:nvPr/>
          </p:nvGrpSpPr>
          <p:grpSpPr>
            <a:xfrm>
              <a:off x="5086603" y="3111556"/>
              <a:ext cx="2727719" cy="585254"/>
              <a:chOff x="2202426" y="3605275"/>
              <a:chExt cx="2727719" cy="585254"/>
            </a:xfrm>
          </p:grpSpPr>
          <p:sp>
            <p:nvSpPr>
              <p:cNvPr id="67" name="Flowchart: Alternate Process 66"/>
              <p:cNvSpPr/>
              <p:nvPr/>
            </p:nvSpPr>
            <p:spPr>
              <a:xfrm>
                <a:off x="2202426" y="3681207"/>
                <a:ext cx="1000125" cy="401799"/>
              </a:xfrm>
              <a:prstGeom prst="flowChartAlternateProcess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ETL</a:t>
                </a:r>
                <a:endParaRPr lang="en-MY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8" name="Flowchart: Alternate Process 67"/>
              <p:cNvSpPr/>
              <p:nvPr/>
            </p:nvSpPr>
            <p:spPr>
              <a:xfrm>
                <a:off x="3463113" y="3605275"/>
                <a:ext cx="1467032" cy="585254"/>
              </a:xfrm>
              <a:prstGeom prst="flowChartAlternateProcess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Data</a:t>
                </a: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Warehouse</a:t>
                </a:r>
              </a:p>
            </p:txBody>
          </p:sp>
        </p:grpSp>
      </p:grpSp>
      <p:sp>
        <p:nvSpPr>
          <p:cNvPr id="6" name="TextBox 5"/>
          <p:cNvSpPr txBox="1"/>
          <p:nvPr/>
        </p:nvSpPr>
        <p:spPr>
          <a:xfrm>
            <a:off x="9477916" y="2308609"/>
            <a:ext cx="2710910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SD = Structured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USD = Unstructured Data</a:t>
            </a:r>
            <a:endParaRPr lang="en-MY" dirty="0"/>
          </a:p>
        </p:txBody>
      </p:sp>
      <p:sp>
        <p:nvSpPr>
          <p:cNvPr id="3" name="TextBox 2"/>
          <p:cNvSpPr txBox="1"/>
          <p:nvPr/>
        </p:nvSpPr>
        <p:spPr>
          <a:xfrm>
            <a:off x="48467" y="1448820"/>
            <a:ext cx="2560919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dirty="0"/>
              <a:t>Traditional Data Warehouse</a:t>
            </a:r>
            <a:endParaRPr lang="en-MY" dirty="0"/>
          </a:p>
        </p:txBody>
      </p:sp>
      <p:grpSp>
        <p:nvGrpSpPr>
          <p:cNvPr id="47" name="Group 46"/>
          <p:cNvGrpSpPr/>
          <p:nvPr/>
        </p:nvGrpSpPr>
        <p:grpSpPr>
          <a:xfrm>
            <a:off x="3208085" y="3320170"/>
            <a:ext cx="191332" cy="1178857"/>
            <a:chOff x="934970" y="3831838"/>
            <a:chExt cx="220015" cy="1609721"/>
          </a:xfrm>
        </p:grpSpPr>
        <p:sp>
          <p:nvSpPr>
            <p:cNvPr id="74" name="Can 73"/>
            <p:cNvSpPr/>
            <p:nvPr/>
          </p:nvSpPr>
          <p:spPr>
            <a:xfrm>
              <a:off x="969247" y="5098659"/>
              <a:ext cx="185738" cy="342900"/>
            </a:xfrm>
            <a:prstGeom prst="can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grpSp>
          <p:nvGrpSpPr>
            <p:cNvPr id="75" name="Group 74"/>
            <p:cNvGrpSpPr/>
            <p:nvPr/>
          </p:nvGrpSpPr>
          <p:grpSpPr>
            <a:xfrm>
              <a:off x="934970" y="3831838"/>
              <a:ext cx="200038" cy="939442"/>
              <a:chOff x="928675" y="3814763"/>
              <a:chExt cx="200038" cy="939442"/>
            </a:xfrm>
          </p:grpSpPr>
          <p:sp>
            <p:nvSpPr>
              <p:cNvPr id="76" name="Can 75"/>
              <p:cNvSpPr/>
              <p:nvPr/>
            </p:nvSpPr>
            <p:spPr>
              <a:xfrm>
                <a:off x="942975" y="3814763"/>
                <a:ext cx="185738" cy="342900"/>
              </a:xfrm>
              <a:prstGeom prst="can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MY"/>
              </a:p>
            </p:txBody>
          </p:sp>
          <p:sp>
            <p:nvSpPr>
              <p:cNvPr id="77" name="Can 76"/>
              <p:cNvSpPr/>
              <p:nvPr/>
            </p:nvSpPr>
            <p:spPr>
              <a:xfrm>
                <a:off x="928675" y="4411305"/>
                <a:ext cx="185738" cy="342900"/>
              </a:xfrm>
              <a:prstGeom prst="can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MY"/>
              </a:p>
            </p:txBody>
          </p:sp>
        </p:grpSp>
      </p:grpSp>
      <p:cxnSp>
        <p:nvCxnSpPr>
          <p:cNvPr id="50" name="Straight Arrow Connector 49"/>
          <p:cNvCxnSpPr>
            <a:stCxn id="76" idx="4"/>
          </p:cNvCxnSpPr>
          <p:nvPr/>
        </p:nvCxnSpPr>
        <p:spPr>
          <a:xfrm>
            <a:off x="3382044" y="3445729"/>
            <a:ext cx="1363041" cy="14941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77" idx="4"/>
          </p:cNvCxnSpPr>
          <p:nvPr/>
        </p:nvCxnSpPr>
        <p:spPr>
          <a:xfrm>
            <a:off x="3369608" y="3882598"/>
            <a:ext cx="1187800" cy="10903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74" idx="4"/>
          </p:cNvCxnSpPr>
          <p:nvPr/>
        </p:nvCxnSpPr>
        <p:spPr>
          <a:xfrm>
            <a:off x="3399417" y="4373467"/>
            <a:ext cx="1121054" cy="8607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2677981" y="3793895"/>
            <a:ext cx="403151" cy="2704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SD</a:t>
            </a:r>
            <a:endParaRPr lang="en-MY" dirty="0"/>
          </a:p>
        </p:txBody>
      </p:sp>
      <p:sp>
        <p:nvSpPr>
          <p:cNvPr id="79" name="TextBox 78"/>
          <p:cNvSpPr txBox="1"/>
          <p:nvPr/>
        </p:nvSpPr>
        <p:spPr>
          <a:xfrm>
            <a:off x="13795" y="4533316"/>
            <a:ext cx="2016899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dirty="0"/>
              <a:t>Big Data Platform</a:t>
            </a:r>
            <a:endParaRPr lang="en-MY" dirty="0"/>
          </a:p>
        </p:txBody>
      </p:sp>
      <p:grpSp>
        <p:nvGrpSpPr>
          <p:cNvPr id="81" name="Group 80"/>
          <p:cNvGrpSpPr/>
          <p:nvPr/>
        </p:nvGrpSpPr>
        <p:grpSpPr>
          <a:xfrm>
            <a:off x="2690227" y="5151273"/>
            <a:ext cx="1867181" cy="1178856"/>
            <a:chOff x="623655" y="3618163"/>
            <a:chExt cx="2147094" cy="1609721"/>
          </a:xfrm>
        </p:grpSpPr>
        <p:grpSp>
          <p:nvGrpSpPr>
            <p:cNvPr id="87" name="Group 86"/>
            <p:cNvGrpSpPr/>
            <p:nvPr/>
          </p:nvGrpSpPr>
          <p:grpSpPr>
            <a:xfrm>
              <a:off x="1233228" y="3618163"/>
              <a:ext cx="220015" cy="1609721"/>
              <a:chOff x="934970" y="3831838"/>
              <a:chExt cx="220015" cy="1609721"/>
            </a:xfrm>
          </p:grpSpPr>
          <p:sp>
            <p:nvSpPr>
              <p:cNvPr id="97" name="Can 96"/>
              <p:cNvSpPr/>
              <p:nvPr/>
            </p:nvSpPr>
            <p:spPr>
              <a:xfrm>
                <a:off x="969247" y="5098659"/>
                <a:ext cx="185738" cy="342900"/>
              </a:xfrm>
              <a:prstGeom prst="can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MY"/>
              </a:p>
            </p:txBody>
          </p:sp>
          <p:grpSp>
            <p:nvGrpSpPr>
              <p:cNvPr id="98" name="Group 97"/>
              <p:cNvGrpSpPr/>
              <p:nvPr/>
            </p:nvGrpSpPr>
            <p:grpSpPr>
              <a:xfrm>
                <a:off x="934970" y="3831838"/>
                <a:ext cx="200038" cy="939442"/>
                <a:chOff x="928675" y="3814763"/>
                <a:chExt cx="200038" cy="939442"/>
              </a:xfrm>
            </p:grpSpPr>
            <p:sp>
              <p:nvSpPr>
                <p:cNvPr id="99" name="Can 98"/>
                <p:cNvSpPr/>
                <p:nvPr/>
              </p:nvSpPr>
              <p:spPr>
                <a:xfrm>
                  <a:off x="942975" y="3814763"/>
                  <a:ext cx="185738" cy="342900"/>
                </a:xfrm>
                <a:prstGeom prst="can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MY"/>
                </a:p>
              </p:txBody>
            </p:sp>
            <p:sp>
              <p:nvSpPr>
                <p:cNvPr id="100" name="Can 99"/>
                <p:cNvSpPr/>
                <p:nvPr/>
              </p:nvSpPr>
              <p:spPr>
                <a:xfrm>
                  <a:off x="928675" y="4411305"/>
                  <a:ext cx="185738" cy="342900"/>
                </a:xfrm>
                <a:prstGeom prst="can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MY"/>
                </a:p>
              </p:txBody>
            </p:sp>
          </p:grpSp>
        </p:grpSp>
        <p:cxnSp>
          <p:nvCxnSpPr>
            <p:cNvPr id="88" name="Straight Arrow Connector 87"/>
            <p:cNvCxnSpPr>
              <a:stCxn id="99" idx="4"/>
            </p:cNvCxnSpPr>
            <p:nvPr/>
          </p:nvCxnSpPr>
          <p:spPr>
            <a:xfrm>
              <a:off x="1433266" y="3789613"/>
              <a:ext cx="1295009" cy="15888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/>
            <p:cNvCxnSpPr>
              <a:stCxn id="100" idx="4"/>
              <a:endCxn id="78" idx="1"/>
            </p:cNvCxnSpPr>
            <p:nvPr/>
          </p:nvCxnSpPr>
          <p:spPr>
            <a:xfrm flipV="1">
              <a:off x="1418965" y="4321660"/>
              <a:ext cx="1351784" cy="6449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/>
            <p:cNvCxnSpPr>
              <a:stCxn id="97" idx="4"/>
            </p:cNvCxnSpPr>
            <p:nvPr/>
          </p:nvCxnSpPr>
          <p:spPr>
            <a:xfrm flipV="1">
              <a:off x="1453243" y="4760851"/>
              <a:ext cx="1271397" cy="29558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TextBox 90"/>
            <p:cNvSpPr txBox="1"/>
            <p:nvPr/>
          </p:nvSpPr>
          <p:spPr>
            <a:xfrm>
              <a:off x="623655" y="4265032"/>
              <a:ext cx="763501" cy="5043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USD</a:t>
              </a:r>
              <a:endParaRPr lang="en-MY" dirty="0"/>
            </a:p>
          </p:txBody>
        </p:sp>
      </p:grpSp>
      <p:sp>
        <p:nvSpPr>
          <p:cNvPr id="10" name="Rectangle 9"/>
          <p:cNvSpPr/>
          <p:nvPr/>
        </p:nvSpPr>
        <p:spPr>
          <a:xfrm>
            <a:off x="2522622" y="2971800"/>
            <a:ext cx="7153190" cy="3799379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sp>
        <p:nvSpPr>
          <p:cNvPr id="5" name="Rounded Rectangle 4"/>
          <p:cNvSpPr/>
          <p:nvPr/>
        </p:nvSpPr>
        <p:spPr>
          <a:xfrm>
            <a:off x="4557408" y="3147939"/>
            <a:ext cx="2133600" cy="1178856"/>
          </a:xfrm>
          <a:prstGeom prst="roundRect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MY" dirty="0"/>
              <a:t>Data Warehouse/Data mart</a:t>
            </a:r>
          </a:p>
        </p:txBody>
      </p:sp>
      <p:sp>
        <p:nvSpPr>
          <p:cNvPr id="78" name="Rounded Rectangle 77"/>
          <p:cNvSpPr/>
          <p:nvPr/>
        </p:nvSpPr>
        <p:spPr>
          <a:xfrm>
            <a:off x="4557408" y="5077041"/>
            <a:ext cx="2133600" cy="1178856"/>
          </a:xfrm>
          <a:prstGeom prst="roundRect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MY" dirty="0"/>
              <a:t>Hadoop</a:t>
            </a:r>
          </a:p>
        </p:txBody>
      </p:sp>
      <p:cxnSp>
        <p:nvCxnSpPr>
          <p:cNvPr id="17" name="Curved Connector 16"/>
          <p:cNvCxnSpPr>
            <a:stCxn id="78" idx="0"/>
          </p:cNvCxnSpPr>
          <p:nvPr/>
        </p:nvCxnSpPr>
        <p:spPr>
          <a:xfrm rot="5400000" flipH="1" flipV="1">
            <a:off x="5324625" y="4673052"/>
            <a:ext cx="703573" cy="104407"/>
          </a:xfrm>
          <a:prstGeom prst="curvedConnector3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/>
          <p:cNvSpPr/>
          <p:nvPr/>
        </p:nvSpPr>
        <p:spPr>
          <a:xfrm>
            <a:off x="7693406" y="5058947"/>
            <a:ext cx="1538800" cy="1346857"/>
          </a:xfrm>
          <a:prstGeom prst="ellipse">
            <a:avLst/>
          </a:prstGeom>
          <a:solidFill>
            <a:srgbClr val="FFCCCC"/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MY" sz="1600" dirty="0"/>
              <a:t>Big Data Apps</a:t>
            </a:r>
          </a:p>
        </p:txBody>
      </p:sp>
      <p:sp>
        <p:nvSpPr>
          <p:cNvPr id="101" name="Oval 100"/>
          <p:cNvSpPr/>
          <p:nvPr/>
        </p:nvSpPr>
        <p:spPr>
          <a:xfrm>
            <a:off x="7610755" y="3152170"/>
            <a:ext cx="1879815" cy="1346857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MY" sz="1600" dirty="0"/>
              <a:t>Business Intelligence/Analytics</a:t>
            </a:r>
          </a:p>
        </p:txBody>
      </p:sp>
      <p:cxnSp>
        <p:nvCxnSpPr>
          <p:cNvPr id="21" name="Curved Connector 20"/>
          <p:cNvCxnSpPr>
            <a:endCxn id="101" idx="2"/>
          </p:cNvCxnSpPr>
          <p:nvPr/>
        </p:nvCxnSpPr>
        <p:spPr>
          <a:xfrm>
            <a:off x="6795415" y="3571288"/>
            <a:ext cx="815340" cy="254311"/>
          </a:xfrm>
          <a:prstGeom prst="curvedConnector3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urved Connector 22"/>
          <p:cNvCxnSpPr/>
          <p:nvPr/>
        </p:nvCxnSpPr>
        <p:spPr>
          <a:xfrm flipV="1">
            <a:off x="6691008" y="4159434"/>
            <a:ext cx="985784" cy="899513"/>
          </a:xfrm>
          <a:prstGeom prst="curvedConnector3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urved Connector 25"/>
          <p:cNvCxnSpPr>
            <a:stCxn id="78" idx="3"/>
          </p:cNvCxnSpPr>
          <p:nvPr/>
        </p:nvCxnSpPr>
        <p:spPr>
          <a:xfrm>
            <a:off x="6691008" y="5666469"/>
            <a:ext cx="990152" cy="299891"/>
          </a:xfrm>
          <a:prstGeom prst="curvedConnector3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9648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 dirty="0"/>
          </a:p>
        </p:txBody>
      </p:sp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algn="ctr" eaLnBrk="1" hangingPunct="1"/>
            <a:r>
              <a:rPr lang="ms-MY" altLang="en-US" sz="3500" dirty="0"/>
              <a:t>CONFIGURATION FOR BIG DATA PLATFORM</a:t>
            </a:r>
            <a:r>
              <a:rPr lang="en-US" altLang="en-US" sz="3500" dirty="0">
                <a:latin typeface="Rockwell Extra Bold" panose="02060903040505020403" pitchFamily="18" charset="0"/>
                <a:ea typeface="Gulim" pitchFamily="34" charset="-127"/>
              </a:rPr>
              <a:t/>
            </a:r>
            <a:br>
              <a:rPr lang="en-US" altLang="en-US" sz="3500" dirty="0">
                <a:latin typeface="Rockwell Extra Bold" panose="02060903040505020403" pitchFamily="18" charset="0"/>
                <a:ea typeface="Gulim" pitchFamily="34" charset="-127"/>
              </a:rPr>
            </a:br>
            <a:endParaRPr lang="en-US" altLang="en-US" sz="3200" dirty="0">
              <a:latin typeface="Rockwell Extra Bold" panose="02060903040505020403" pitchFamily="18" charset="0"/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35404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AutoShape 2"/>
          <p:cNvSpPr>
            <a:spLocks noChangeArrowheads="1"/>
          </p:cNvSpPr>
          <p:nvPr/>
        </p:nvSpPr>
        <p:spPr bwMode="auto">
          <a:xfrm>
            <a:off x="2273301" y="4005264"/>
            <a:ext cx="7756525" cy="530225"/>
          </a:xfrm>
          <a:prstGeom prst="hexagon">
            <a:avLst>
              <a:gd name="adj" fmla="val 21537"/>
              <a:gd name="vf" fmla="val 115470"/>
            </a:avLst>
          </a:prstGeom>
          <a:gradFill rotWithShape="1">
            <a:gsLst>
              <a:gs pos="0">
                <a:srgbClr val="000000"/>
              </a:gs>
              <a:gs pos="50000">
                <a:schemeClr val="accent1"/>
              </a:gs>
              <a:gs pos="100000">
                <a:srgbClr val="000000"/>
              </a:gs>
            </a:gsLst>
            <a:lin ang="5400000" scaled="1"/>
          </a:gradFill>
          <a:ln w="15875">
            <a:solidFill>
              <a:schemeClr val="tx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altLang="en-US" sz="2000" b="1" dirty="0">
              <a:solidFill>
                <a:schemeClr val="tx2"/>
              </a:solidFill>
              <a:effectLst>
                <a:outerShdw blurRad="38100" dist="38100" dir="2700000" algn="tl">
                  <a:srgbClr val="000000"/>
                </a:outerShdw>
              </a:effectLst>
              <a:ea typeface="HY견고딕" pitchFamily="2" charset="-127"/>
            </a:endParaRPr>
          </a:p>
        </p:txBody>
      </p:sp>
      <p:sp>
        <p:nvSpPr>
          <p:cNvPr id="6147" name="AutoShape 3"/>
          <p:cNvSpPr>
            <a:spLocks noChangeArrowheads="1"/>
          </p:cNvSpPr>
          <p:nvPr/>
        </p:nvSpPr>
        <p:spPr bwMode="auto">
          <a:xfrm>
            <a:off x="2284412" y="2493964"/>
            <a:ext cx="7086600" cy="530225"/>
          </a:xfrm>
          <a:prstGeom prst="hexagon">
            <a:avLst>
              <a:gd name="adj" fmla="val 21533"/>
              <a:gd name="vf" fmla="val 115470"/>
            </a:avLst>
          </a:prstGeom>
          <a:gradFill rotWithShape="1">
            <a:gsLst>
              <a:gs pos="0">
                <a:srgbClr val="000000"/>
              </a:gs>
              <a:gs pos="50000">
                <a:schemeClr val="accent1"/>
              </a:gs>
              <a:gs pos="100000">
                <a:srgbClr val="000000"/>
              </a:gs>
            </a:gsLst>
            <a:lin ang="5400000" scaled="1"/>
          </a:gradFill>
          <a:ln w="15875">
            <a:solidFill>
              <a:schemeClr val="tx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altLang="en-US" sz="2000" b="1" dirty="0">
              <a:solidFill>
                <a:schemeClr val="tx2"/>
              </a:solidFill>
              <a:effectLst>
                <a:outerShdw blurRad="38100" dist="38100" dir="2700000" algn="tl">
                  <a:srgbClr val="000000"/>
                </a:outerShdw>
              </a:effectLst>
              <a:ea typeface="HY견고딕" pitchFamily="2" charset="-127"/>
            </a:endParaRPr>
          </a:p>
        </p:txBody>
      </p:sp>
      <p:sp>
        <p:nvSpPr>
          <p:cNvPr id="6148" name="AutoShape 4"/>
          <p:cNvSpPr>
            <a:spLocks noChangeArrowheads="1"/>
          </p:cNvSpPr>
          <p:nvPr/>
        </p:nvSpPr>
        <p:spPr bwMode="auto">
          <a:xfrm>
            <a:off x="2284412" y="1773239"/>
            <a:ext cx="7086600" cy="530225"/>
          </a:xfrm>
          <a:prstGeom prst="hexagon">
            <a:avLst>
              <a:gd name="adj" fmla="val 21533"/>
              <a:gd name="vf" fmla="val 115470"/>
            </a:avLst>
          </a:prstGeom>
          <a:gradFill rotWithShape="1">
            <a:gsLst>
              <a:gs pos="0">
                <a:srgbClr val="000000"/>
              </a:gs>
              <a:gs pos="50000">
                <a:schemeClr val="accent1"/>
              </a:gs>
              <a:gs pos="100000">
                <a:srgbClr val="000000"/>
              </a:gs>
            </a:gsLst>
            <a:lin ang="5400000" scaled="1"/>
          </a:gradFill>
          <a:ln w="15875">
            <a:solidFill>
              <a:schemeClr val="tx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altLang="en-US" sz="2000" b="1" dirty="0">
              <a:solidFill>
                <a:schemeClr val="tx2"/>
              </a:solidFill>
              <a:effectLst>
                <a:outerShdw blurRad="38100" dist="38100" dir="2700000" algn="tl">
                  <a:srgbClr val="000000"/>
                </a:outerShdw>
              </a:effectLst>
              <a:ea typeface="HY견고딕" pitchFamily="2" charset="-127"/>
            </a:endParaRPr>
          </a:p>
        </p:txBody>
      </p:sp>
      <p:sp>
        <p:nvSpPr>
          <p:cNvPr id="6149" name="AutoShape 5"/>
          <p:cNvSpPr>
            <a:spLocks noChangeArrowheads="1"/>
          </p:cNvSpPr>
          <p:nvPr/>
        </p:nvSpPr>
        <p:spPr bwMode="auto">
          <a:xfrm>
            <a:off x="2284412" y="1052514"/>
            <a:ext cx="7086600" cy="530225"/>
          </a:xfrm>
          <a:prstGeom prst="hexagon">
            <a:avLst>
              <a:gd name="adj" fmla="val 21533"/>
              <a:gd name="vf" fmla="val 115470"/>
            </a:avLst>
          </a:prstGeom>
          <a:gradFill rotWithShape="1">
            <a:gsLst>
              <a:gs pos="0">
                <a:srgbClr val="000000"/>
              </a:gs>
              <a:gs pos="50000">
                <a:schemeClr val="accent1"/>
              </a:gs>
              <a:gs pos="100000">
                <a:srgbClr val="000000"/>
              </a:gs>
            </a:gsLst>
            <a:lin ang="5400000" scaled="1"/>
          </a:gradFill>
          <a:ln w="15875">
            <a:solidFill>
              <a:schemeClr val="tx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altLang="en-US" sz="2000" b="1" dirty="0">
              <a:solidFill>
                <a:schemeClr val="tx2"/>
              </a:solidFill>
              <a:effectLst>
                <a:outerShdw blurRad="38100" dist="38100" dir="2700000" algn="tl">
                  <a:srgbClr val="000000"/>
                </a:outerShdw>
              </a:effectLst>
              <a:ea typeface="HY견고딕" pitchFamily="2" charset="-127"/>
            </a:endParaRPr>
          </a:p>
        </p:txBody>
      </p:sp>
      <p:sp>
        <p:nvSpPr>
          <p:cNvPr id="6150" name="Rectangle 6"/>
          <p:cNvSpPr>
            <a:spLocks noGrp="1" noChangeArrowheads="1"/>
          </p:cNvSpPr>
          <p:nvPr>
            <p:ph type="title"/>
          </p:nvPr>
        </p:nvSpPr>
        <p:spPr>
          <a:xfrm>
            <a:off x="1846262" y="0"/>
            <a:ext cx="8820150" cy="838200"/>
          </a:xfrm>
        </p:spPr>
        <p:txBody>
          <a:bodyPr/>
          <a:lstStyle/>
          <a:p>
            <a:pPr algn="ctr" eaLnBrk="1" hangingPunct="1">
              <a:defRPr/>
            </a:pPr>
            <a:r>
              <a:rPr lang="en-US" dirty="0">
                <a:latin typeface="Rockwell Extra Bold" charset="0"/>
              </a:rPr>
              <a:t>TABLE OF CONTENTS</a:t>
            </a:r>
          </a:p>
        </p:txBody>
      </p:sp>
      <p:sp>
        <p:nvSpPr>
          <p:cNvPr id="6151" name="AutoShape 7"/>
          <p:cNvSpPr>
            <a:spLocks noChangeArrowheads="1"/>
          </p:cNvSpPr>
          <p:nvPr/>
        </p:nvSpPr>
        <p:spPr bwMode="auto">
          <a:xfrm>
            <a:off x="2449513" y="1773239"/>
            <a:ext cx="7745413" cy="530225"/>
          </a:xfrm>
          <a:prstGeom prst="hexagon">
            <a:avLst>
              <a:gd name="adj" fmla="val 21506"/>
              <a:gd name="vf" fmla="val 115470"/>
            </a:avLst>
          </a:prstGeom>
          <a:gradFill rotWithShape="1">
            <a:gsLst>
              <a:gs pos="0">
                <a:srgbClr val="0074C1"/>
              </a:gs>
              <a:gs pos="50000">
                <a:schemeClr val="accent1"/>
              </a:gs>
              <a:gs pos="100000">
                <a:srgbClr val="0074C1"/>
              </a:gs>
            </a:gsLst>
            <a:lin ang="5400000" scaled="1"/>
          </a:gradFill>
          <a:ln w="15875">
            <a:solidFill>
              <a:schemeClr val="tx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2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Rockwell Extra Bold" panose="02060903040505020403" pitchFamily="18" charset="0"/>
                <a:ea typeface="HY견고딕" pitchFamily="2" charset="-127"/>
              </a:rPr>
              <a:t>2.  REFERENCES CONFIGURATION</a:t>
            </a:r>
          </a:p>
        </p:txBody>
      </p:sp>
      <p:sp>
        <p:nvSpPr>
          <p:cNvPr id="6152" name="AutoShape 8"/>
          <p:cNvSpPr>
            <a:spLocks noChangeArrowheads="1"/>
          </p:cNvSpPr>
          <p:nvPr/>
        </p:nvSpPr>
        <p:spPr bwMode="auto">
          <a:xfrm>
            <a:off x="2449513" y="2492376"/>
            <a:ext cx="7745413" cy="530225"/>
          </a:xfrm>
          <a:prstGeom prst="hexagon">
            <a:avLst>
              <a:gd name="adj" fmla="val 21506"/>
              <a:gd name="vf" fmla="val 115470"/>
            </a:avLst>
          </a:prstGeom>
          <a:gradFill rotWithShape="1">
            <a:gsLst>
              <a:gs pos="0">
                <a:srgbClr val="0074C1"/>
              </a:gs>
              <a:gs pos="50000">
                <a:schemeClr val="accent1"/>
              </a:gs>
              <a:gs pos="100000">
                <a:srgbClr val="0074C1"/>
              </a:gs>
            </a:gsLst>
            <a:lin ang="5400000" scaled="1"/>
          </a:gradFill>
          <a:ln w="15875">
            <a:solidFill>
              <a:schemeClr val="tx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28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Rockwell Extra Bold" panose="02060903040505020403" pitchFamily="18" charset="0"/>
                <a:ea typeface="HY견고딕" pitchFamily="2" charset="-127"/>
              </a:rPr>
              <a:t>3.  </a:t>
            </a:r>
            <a:r>
              <a:rPr lang="en-US" altLang="en-US" sz="28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Rockwell Extra Bold" panose="02060903040505020403" pitchFamily="18" charset="0"/>
                <a:ea typeface="HY견고딕" pitchFamily="2" charset="-127"/>
              </a:rPr>
              <a:t>RECOMMENDATION CLUSTER</a:t>
            </a:r>
            <a:endParaRPr lang="en-US" altLang="en-US" sz="2800" b="1" dirty="0">
              <a:solidFill>
                <a:schemeClr val="tx2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Rockwell Extra Bold" panose="02060903040505020403" pitchFamily="18" charset="0"/>
              <a:ea typeface="HY견고딕" pitchFamily="2" charset="-127"/>
            </a:endParaRPr>
          </a:p>
        </p:txBody>
      </p:sp>
      <p:sp>
        <p:nvSpPr>
          <p:cNvPr id="6153" name="AutoShape 9"/>
          <p:cNvSpPr>
            <a:spLocks noChangeArrowheads="1"/>
          </p:cNvSpPr>
          <p:nvPr/>
        </p:nvSpPr>
        <p:spPr bwMode="auto">
          <a:xfrm>
            <a:off x="2438401" y="4005264"/>
            <a:ext cx="7756525" cy="530225"/>
          </a:xfrm>
          <a:prstGeom prst="hexagon">
            <a:avLst>
              <a:gd name="adj" fmla="val 21537"/>
              <a:gd name="vf" fmla="val 115470"/>
            </a:avLst>
          </a:prstGeom>
          <a:gradFill rotWithShape="1">
            <a:gsLst>
              <a:gs pos="0">
                <a:srgbClr val="0074C1"/>
              </a:gs>
              <a:gs pos="50000">
                <a:schemeClr val="accent1"/>
              </a:gs>
              <a:gs pos="100000">
                <a:srgbClr val="0074C1"/>
              </a:gs>
            </a:gsLst>
            <a:lin ang="5400000" scaled="1"/>
          </a:gradFill>
          <a:ln w="15875">
            <a:solidFill>
              <a:schemeClr val="tx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28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Rockwell Extra Bold" panose="02060903040505020403" pitchFamily="18" charset="0"/>
                <a:ea typeface="HY견고딕" pitchFamily="2" charset="-127"/>
              </a:rPr>
              <a:t>5.   </a:t>
            </a:r>
            <a:r>
              <a:rPr lang="en-US" altLang="en-US" sz="28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Rockwell Extra Bold" panose="02060903040505020403" pitchFamily="18" charset="0"/>
                <a:ea typeface="HY견고딕" pitchFamily="2" charset="-127"/>
              </a:rPr>
              <a:t>DATA SECURITY</a:t>
            </a:r>
            <a:endParaRPr lang="en-US" altLang="en-US" sz="2800" b="1" dirty="0">
              <a:solidFill>
                <a:schemeClr val="tx2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Rockwell Extra Bold" panose="02060903040505020403" pitchFamily="18" charset="0"/>
              <a:ea typeface="HY견고딕" pitchFamily="2" charset="-127"/>
            </a:endParaRPr>
          </a:p>
        </p:txBody>
      </p:sp>
      <p:sp>
        <p:nvSpPr>
          <p:cNvPr id="6154" name="AutoShape 10"/>
          <p:cNvSpPr>
            <a:spLocks noChangeArrowheads="1"/>
          </p:cNvSpPr>
          <p:nvPr/>
        </p:nvSpPr>
        <p:spPr bwMode="auto">
          <a:xfrm>
            <a:off x="2449513" y="1052514"/>
            <a:ext cx="7745413" cy="530225"/>
          </a:xfrm>
          <a:prstGeom prst="hexagon">
            <a:avLst>
              <a:gd name="adj" fmla="val 21506"/>
              <a:gd name="vf" fmla="val 115470"/>
            </a:avLst>
          </a:prstGeom>
          <a:gradFill rotWithShape="1">
            <a:gsLst>
              <a:gs pos="0">
                <a:srgbClr val="0074C1"/>
              </a:gs>
              <a:gs pos="50000">
                <a:schemeClr val="accent1"/>
              </a:gs>
              <a:gs pos="100000">
                <a:srgbClr val="0074C1"/>
              </a:gs>
            </a:gsLst>
            <a:lin ang="5400000" scaled="1"/>
          </a:gradFill>
          <a:ln w="15875">
            <a:solidFill>
              <a:schemeClr val="tx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2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Rockwell Extra Bold" panose="02060903040505020403" pitchFamily="18" charset="0"/>
                <a:ea typeface="HY견고딕" pitchFamily="2" charset="-127"/>
              </a:rPr>
              <a:t>1.  INTRODUCTION</a:t>
            </a:r>
          </a:p>
        </p:txBody>
      </p:sp>
      <p:sp>
        <p:nvSpPr>
          <p:cNvPr id="11" name="AutoShape 3"/>
          <p:cNvSpPr>
            <a:spLocks noChangeArrowheads="1"/>
          </p:cNvSpPr>
          <p:nvPr/>
        </p:nvSpPr>
        <p:spPr bwMode="auto">
          <a:xfrm>
            <a:off x="2273300" y="3249614"/>
            <a:ext cx="7086600" cy="530225"/>
          </a:xfrm>
          <a:prstGeom prst="hexagon">
            <a:avLst>
              <a:gd name="adj" fmla="val 21533"/>
              <a:gd name="vf" fmla="val 115470"/>
            </a:avLst>
          </a:prstGeom>
          <a:gradFill rotWithShape="1">
            <a:gsLst>
              <a:gs pos="0">
                <a:srgbClr val="000000"/>
              </a:gs>
              <a:gs pos="50000">
                <a:schemeClr val="accent1"/>
              </a:gs>
              <a:gs pos="100000">
                <a:srgbClr val="000000"/>
              </a:gs>
            </a:gsLst>
            <a:lin ang="5400000" scaled="1"/>
          </a:gradFill>
          <a:ln w="15875">
            <a:solidFill>
              <a:schemeClr val="tx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altLang="en-US" sz="2000" b="1" dirty="0">
              <a:solidFill>
                <a:schemeClr val="tx2"/>
              </a:solidFill>
              <a:effectLst>
                <a:outerShdw blurRad="38100" dist="38100" dir="2700000" algn="tl">
                  <a:srgbClr val="000000"/>
                </a:outerShdw>
              </a:effectLst>
              <a:ea typeface="HY견고딕" pitchFamily="2" charset="-127"/>
            </a:endParaRPr>
          </a:p>
        </p:txBody>
      </p:sp>
      <p:sp>
        <p:nvSpPr>
          <p:cNvPr id="12" name="AutoShape 8"/>
          <p:cNvSpPr>
            <a:spLocks noChangeArrowheads="1"/>
          </p:cNvSpPr>
          <p:nvPr/>
        </p:nvSpPr>
        <p:spPr bwMode="auto">
          <a:xfrm>
            <a:off x="2438401" y="3248026"/>
            <a:ext cx="7756525" cy="530225"/>
          </a:xfrm>
          <a:prstGeom prst="hexagon">
            <a:avLst>
              <a:gd name="adj" fmla="val 21537"/>
              <a:gd name="vf" fmla="val 115470"/>
            </a:avLst>
          </a:prstGeom>
          <a:gradFill rotWithShape="1">
            <a:gsLst>
              <a:gs pos="0">
                <a:srgbClr val="0074C1"/>
              </a:gs>
              <a:gs pos="50000">
                <a:schemeClr val="accent1"/>
              </a:gs>
              <a:gs pos="100000">
                <a:srgbClr val="0074C1"/>
              </a:gs>
            </a:gsLst>
            <a:lin ang="5400000" scaled="1"/>
          </a:gradFill>
          <a:ln w="15875">
            <a:solidFill>
              <a:schemeClr val="tx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28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Rockwell Extra Bold" panose="02060903040505020403" pitchFamily="18" charset="0"/>
                <a:ea typeface="HY견고딕" pitchFamily="2" charset="-127"/>
              </a:rPr>
              <a:t>4.  DATA </a:t>
            </a:r>
            <a:r>
              <a:rPr lang="en-US" altLang="en-US" sz="28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Rockwell Extra Bold" panose="02060903040505020403" pitchFamily="18" charset="0"/>
                <a:ea typeface="HY견고딕" pitchFamily="2" charset="-127"/>
              </a:rPr>
              <a:t>ANALYSIS</a:t>
            </a:r>
            <a:endParaRPr lang="en-US" altLang="en-US" sz="2800" b="1" dirty="0">
              <a:solidFill>
                <a:schemeClr val="tx2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Rockwell Extra Bold" panose="02060903040505020403" pitchFamily="18" charset="0"/>
              <a:ea typeface="HY견고딕" pitchFamily="2" charset="-127"/>
            </a:endParaRPr>
          </a:p>
        </p:txBody>
      </p:sp>
      <p:sp>
        <p:nvSpPr>
          <p:cNvPr id="13" name="AutoShape 2"/>
          <p:cNvSpPr>
            <a:spLocks noChangeArrowheads="1"/>
          </p:cNvSpPr>
          <p:nvPr/>
        </p:nvSpPr>
        <p:spPr bwMode="auto">
          <a:xfrm>
            <a:off x="2278062" y="4724401"/>
            <a:ext cx="7754938" cy="530225"/>
          </a:xfrm>
          <a:prstGeom prst="hexagon">
            <a:avLst>
              <a:gd name="adj" fmla="val 21532"/>
              <a:gd name="vf" fmla="val 115470"/>
            </a:avLst>
          </a:prstGeom>
          <a:gradFill rotWithShape="1">
            <a:gsLst>
              <a:gs pos="0">
                <a:srgbClr val="000000"/>
              </a:gs>
              <a:gs pos="50000">
                <a:schemeClr val="accent1"/>
              </a:gs>
              <a:gs pos="100000">
                <a:srgbClr val="000000"/>
              </a:gs>
            </a:gsLst>
            <a:lin ang="5400000" scaled="1"/>
          </a:gradFill>
          <a:ln w="15875">
            <a:solidFill>
              <a:schemeClr val="tx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altLang="en-US" sz="2000" b="1" dirty="0">
              <a:solidFill>
                <a:schemeClr val="tx2"/>
              </a:solidFill>
              <a:effectLst>
                <a:outerShdw blurRad="38100" dist="38100" dir="2700000" algn="tl">
                  <a:srgbClr val="000000"/>
                </a:outerShdw>
              </a:effectLst>
              <a:ea typeface="HY견고딕" pitchFamily="2" charset="-127"/>
            </a:endParaRPr>
          </a:p>
        </p:txBody>
      </p:sp>
      <p:sp>
        <p:nvSpPr>
          <p:cNvPr id="14" name="AutoShape 9"/>
          <p:cNvSpPr>
            <a:spLocks noChangeArrowheads="1"/>
          </p:cNvSpPr>
          <p:nvPr/>
        </p:nvSpPr>
        <p:spPr bwMode="auto">
          <a:xfrm>
            <a:off x="2443162" y="4724401"/>
            <a:ext cx="7754938" cy="530225"/>
          </a:xfrm>
          <a:prstGeom prst="hexagon">
            <a:avLst>
              <a:gd name="adj" fmla="val 21532"/>
              <a:gd name="vf" fmla="val 115470"/>
            </a:avLst>
          </a:prstGeom>
          <a:gradFill rotWithShape="1">
            <a:gsLst>
              <a:gs pos="0">
                <a:srgbClr val="0074C1"/>
              </a:gs>
              <a:gs pos="50000">
                <a:schemeClr val="accent1"/>
              </a:gs>
              <a:gs pos="100000">
                <a:srgbClr val="0074C1"/>
              </a:gs>
            </a:gsLst>
            <a:lin ang="5400000" scaled="1"/>
          </a:gradFill>
          <a:ln w="15875">
            <a:solidFill>
              <a:schemeClr val="tx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2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Rockwell Extra Bold" panose="02060903040505020403" pitchFamily="18" charset="0"/>
                <a:ea typeface="HY견고딕" pitchFamily="2" charset="-127"/>
              </a:rPr>
              <a:t>6.  CONCLUSION</a:t>
            </a:r>
          </a:p>
        </p:txBody>
      </p:sp>
    </p:spTree>
    <p:extLst>
      <p:ext uri="{BB962C8B-B14F-4D97-AF65-F5344CB8AC3E}">
        <p14:creationId xmlns:p14="http://schemas.microsoft.com/office/powerpoint/2010/main" val="2944796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6"/>
          <p:cNvSpPr>
            <a:spLocks noGrp="1" noChangeArrowheads="1"/>
          </p:cNvSpPr>
          <p:nvPr>
            <p:ph type="title"/>
          </p:nvPr>
        </p:nvSpPr>
        <p:spPr>
          <a:xfrm>
            <a:off x="1773238" y="0"/>
            <a:ext cx="8893175" cy="838200"/>
          </a:xfrm>
        </p:spPr>
        <p:txBody>
          <a:bodyPr/>
          <a:lstStyle/>
          <a:p>
            <a:pPr algn="ctr" eaLnBrk="1" hangingPunct="1">
              <a:defRPr/>
            </a:pPr>
            <a:r>
              <a:rPr lang="en-US">
                <a:latin typeface="Rockwell Extra Bold" charset="0"/>
              </a:rPr>
              <a:t>INTRODUCTION</a:t>
            </a:r>
          </a:p>
        </p:txBody>
      </p:sp>
      <p:sp>
        <p:nvSpPr>
          <p:cNvPr id="17" name="AutoShape 3" descr="07CD1E3675BD4affA6CA63955D31575C# #AutoShape 3"/>
          <p:cNvSpPr>
            <a:spLocks noChangeArrowheads="1"/>
          </p:cNvSpPr>
          <p:nvPr/>
        </p:nvSpPr>
        <p:spPr bwMode="auto">
          <a:xfrm>
            <a:off x="2493962" y="981076"/>
            <a:ext cx="7524750" cy="430213"/>
          </a:xfrm>
          <a:prstGeom prst="rect">
            <a:avLst/>
          </a:prstGeom>
          <a:solidFill>
            <a:srgbClr val="595959">
              <a:alpha val="78038"/>
            </a:srgbClr>
          </a:solidFill>
          <a:ln w="12700">
            <a:solidFill>
              <a:schemeClr val="bg1"/>
            </a:solidFill>
            <a:miter lim="800000"/>
            <a:headEnd/>
            <a:tailEnd/>
          </a:ln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2800" b="1">
                <a:solidFill>
                  <a:srgbClr val="FFFF00"/>
                </a:solidFill>
                <a:latin typeface="Segoe UI Black" panose="020B0A02040204020203" pitchFamily="34" charset="0"/>
              </a:rPr>
              <a:t>History of Hadoop</a:t>
            </a:r>
          </a:p>
        </p:txBody>
      </p:sp>
      <p:pic>
        <p:nvPicPr>
          <p:cNvPr id="18435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4412" y="1628775"/>
            <a:ext cx="7734300" cy="4895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04647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 autoUpdateAnimBg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0" kern="1200" dirty="0">
                <a:ea typeface="MS PGothic" panose="020B0600070205080204" pitchFamily="34" charset="-128"/>
              </a:rPr>
              <a:t>What is Hadoop?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3812" y="1600200"/>
            <a:ext cx="8540113" cy="4495800"/>
          </a:xfrm>
        </p:spPr>
        <p:txBody>
          <a:bodyPr>
            <a:noAutofit/>
          </a:bodyPr>
          <a:lstStyle/>
          <a:p>
            <a:r>
              <a:rPr lang="en-US" sz="1400" b="1" dirty="0"/>
              <a:t>Pioneered by Google and Yahoo!</a:t>
            </a:r>
          </a:p>
          <a:p>
            <a:r>
              <a:rPr lang="en-US" sz="1400" b="1" dirty="0"/>
              <a:t>Open source project</a:t>
            </a:r>
          </a:p>
          <a:p>
            <a:pPr lvl="1"/>
            <a:r>
              <a:rPr lang="en-US" sz="1200" dirty="0"/>
              <a:t>Written in Java</a:t>
            </a:r>
          </a:p>
          <a:p>
            <a:r>
              <a:rPr lang="en-US" sz="1400" b="1" dirty="0"/>
              <a:t>Optimized to handle:</a:t>
            </a:r>
          </a:p>
          <a:p>
            <a:pPr lvl="1"/>
            <a:r>
              <a:rPr lang="en-US" sz="1200" dirty="0" smtClean="0"/>
              <a:t>Massive amounts of data through parallelism</a:t>
            </a:r>
          </a:p>
          <a:p>
            <a:pPr lvl="1"/>
            <a:r>
              <a:rPr lang="en-US" sz="1200" dirty="0" smtClean="0"/>
              <a:t>A variety of data (</a:t>
            </a:r>
            <a:r>
              <a:rPr lang="en-US" sz="1200" dirty="0" err="1" smtClean="0"/>
              <a:t>structured,unstructured</a:t>
            </a:r>
            <a:r>
              <a:rPr lang="en-US" sz="1200" dirty="0" smtClean="0"/>
              <a:t>, semi-structured)</a:t>
            </a:r>
          </a:p>
          <a:p>
            <a:pPr lvl="1"/>
            <a:r>
              <a:rPr lang="en-US" sz="1200" dirty="0" smtClean="0"/>
              <a:t>Uses inexpensive commodity hardware</a:t>
            </a:r>
          </a:p>
          <a:p>
            <a:r>
              <a:rPr lang="en-US" sz="1400" b="1" dirty="0"/>
              <a:t>Reliability provided through data replication</a:t>
            </a:r>
          </a:p>
          <a:p>
            <a:r>
              <a:rPr lang="en-US" sz="1400" b="1" dirty="0"/>
              <a:t>Great performance for extreme volumes of data</a:t>
            </a:r>
          </a:p>
          <a:p>
            <a:r>
              <a:rPr lang="en-US" sz="1400" b="1" dirty="0"/>
              <a:t>Batch oriented</a:t>
            </a:r>
          </a:p>
          <a:p>
            <a:pPr lvl="1"/>
            <a:r>
              <a:rPr lang="en-US" sz="1200" dirty="0" smtClean="0"/>
              <a:t>Large streaming, or sequential processes</a:t>
            </a:r>
          </a:p>
          <a:p>
            <a:pPr lvl="1"/>
            <a:r>
              <a:rPr lang="en-US" sz="1200" dirty="0" smtClean="0"/>
              <a:t>Data can be appended but not updated</a:t>
            </a:r>
          </a:p>
          <a:p>
            <a:pPr lvl="1"/>
            <a:r>
              <a:rPr lang="en-US" sz="1200" dirty="0" smtClean="0"/>
              <a:t>Generate business intelligence related reports</a:t>
            </a:r>
          </a:p>
          <a:p>
            <a:pPr lvl="1"/>
            <a:r>
              <a:rPr lang="en-US" sz="1200" dirty="0" smtClean="0"/>
              <a:t>Not for OLTP, OLAP, or DSS</a:t>
            </a:r>
          </a:p>
          <a:p>
            <a:r>
              <a:rPr lang="en-US" sz="1400" b="1" i="1" dirty="0"/>
              <a:t>Not intended to be a replacement to traditional RDMS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8948" y="575969"/>
            <a:ext cx="2779408" cy="1038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629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6"/>
          <p:cNvSpPr>
            <a:spLocks noGrp="1" noChangeArrowheads="1"/>
          </p:cNvSpPr>
          <p:nvPr>
            <p:ph type="title"/>
          </p:nvPr>
        </p:nvSpPr>
        <p:spPr>
          <a:xfrm>
            <a:off x="1846262" y="0"/>
            <a:ext cx="8820150" cy="838200"/>
          </a:xfrm>
        </p:spPr>
        <p:txBody>
          <a:bodyPr/>
          <a:lstStyle/>
          <a:p>
            <a:pPr algn="ctr" eaLnBrk="1" hangingPunct="1">
              <a:defRPr/>
            </a:pPr>
            <a:r>
              <a:rPr lang="en-US">
                <a:latin typeface="Rockwell Extra Bold" charset="0"/>
              </a:rPr>
              <a:t>INTRODUCTION</a:t>
            </a:r>
          </a:p>
        </p:txBody>
      </p:sp>
      <p:sp>
        <p:nvSpPr>
          <p:cNvPr id="17" name="AutoShape 3" descr="07CD1E3675BD4affA6CA63955D31575C# #AutoShape 3"/>
          <p:cNvSpPr>
            <a:spLocks noChangeArrowheads="1"/>
          </p:cNvSpPr>
          <p:nvPr/>
        </p:nvSpPr>
        <p:spPr bwMode="auto">
          <a:xfrm>
            <a:off x="2516187" y="1125538"/>
            <a:ext cx="7524750" cy="2347912"/>
          </a:xfrm>
          <a:prstGeom prst="rect">
            <a:avLst/>
          </a:prstGeom>
          <a:solidFill>
            <a:srgbClr val="595959">
              <a:alpha val="78038"/>
            </a:srgbClr>
          </a:solidFill>
          <a:ln w="12700">
            <a:solidFill>
              <a:schemeClr val="bg1"/>
            </a:solidFill>
            <a:miter lim="800000"/>
            <a:headEnd/>
            <a:tailEnd/>
          </a:ln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2800" b="1">
                <a:solidFill>
                  <a:srgbClr val="FFFF00"/>
                </a:solidFill>
                <a:latin typeface="Segoe UI Black" panose="020B0A02040204020203" pitchFamily="34" charset="0"/>
              </a:rPr>
              <a:t>Apache Hadoop</a:t>
            </a:r>
          </a:p>
          <a:p>
            <a:pPr algn="ctr" eaLnBrk="1" hangingPunct="1"/>
            <a:endParaRPr lang="en-US" altLang="zh-CN" sz="1800" b="1">
              <a:solidFill>
                <a:schemeClr val="bg1"/>
              </a:solidFill>
              <a:latin typeface="Segoe UI Black" panose="020B0A02040204020203" pitchFamily="34" charset="0"/>
              <a:ea typeface="SimSun" panose="02010600030101010101" pitchFamily="2" charset="-122"/>
            </a:endParaRPr>
          </a:p>
          <a:p>
            <a:pPr algn="ctr" eaLnBrk="1" hangingPunct="1"/>
            <a:endParaRPr lang="en-US" altLang="zh-CN" sz="1800" b="1">
              <a:solidFill>
                <a:schemeClr val="bg1"/>
              </a:solidFill>
              <a:latin typeface="Segoe UI Black" panose="020B0A02040204020203" pitchFamily="34" charset="0"/>
              <a:ea typeface="SimSun" panose="02010600030101010101" pitchFamily="2" charset="-122"/>
            </a:endParaRPr>
          </a:p>
          <a:p>
            <a:pPr algn="ctr" eaLnBrk="1" hangingPunct="1"/>
            <a:endParaRPr lang="en-US" altLang="zh-CN" sz="1800" b="1">
              <a:solidFill>
                <a:schemeClr val="bg1"/>
              </a:solidFill>
              <a:latin typeface="Segoe UI Black" panose="020B0A02040204020203" pitchFamily="34" charset="0"/>
              <a:ea typeface="SimSun" panose="02010600030101010101" pitchFamily="2" charset="-122"/>
            </a:endParaRPr>
          </a:p>
          <a:p>
            <a:pPr algn="ctr" eaLnBrk="1" hangingPunct="1"/>
            <a:endParaRPr lang="en-US" altLang="zh-CN" sz="1800" b="1">
              <a:solidFill>
                <a:schemeClr val="bg1"/>
              </a:solidFill>
              <a:latin typeface="Segoe UI Black" panose="020B0A02040204020203" pitchFamily="34" charset="0"/>
              <a:ea typeface="SimSun" panose="02010600030101010101" pitchFamily="2" charset="-122"/>
            </a:endParaRPr>
          </a:p>
          <a:p>
            <a:pPr algn="ctr" eaLnBrk="1" hangingPunct="1"/>
            <a:endParaRPr lang="en-US" altLang="zh-CN" sz="1800" b="1">
              <a:solidFill>
                <a:schemeClr val="bg1"/>
              </a:solidFill>
              <a:latin typeface="Segoe UI Black" panose="020B0A02040204020203" pitchFamily="34" charset="0"/>
              <a:ea typeface="SimSun" panose="02010600030101010101" pitchFamily="2" charset="-122"/>
            </a:endParaRPr>
          </a:p>
          <a:p>
            <a:pPr algn="ctr" eaLnBrk="1" hangingPunct="1"/>
            <a:endParaRPr lang="en-US" altLang="zh-CN" sz="1800" b="1">
              <a:solidFill>
                <a:schemeClr val="bg1"/>
              </a:solidFill>
              <a:latin typeface="Segoe UI Black" panose="020B0A02040204020203" pitchFamily="34" charset="0"/>
              <a:ea typeface="SimSun" panose="02010600030101010101" pitchFamily="2" charset="-122"/>
            </a:endParaRPr>
          </a:p>
          <a:p>
            <a:pPr algn="ctr" eaLnBrk="1" hangingPunct="1"/>
            <a:endParaRPr lang="zh-CN" altLang="en-US" sz="1800">
              <a:latin typeface="Calibri" panose="020F0502020204030204" pitchFamily="34" charset="0"/>
              <a:ea typeface="SimSun" panose="02010600030101010101" pitchFamily="2" charset="-122"/>
            </a:endParaRPr>
          </a:p>
        </p:txBody>
      </p:sp>
      <p:sp>
        <p:nvSpPr>
          <p:cNvPr id="18" name="AutoShape 3" descr="D8FCD644EF414d608FD23FABDBB2453F# #AutoShape 3"/>
          <p:cNvSpPr>
            <a:spLocks noChangeArrowheads="1"/>
          </p:cNvSpPr>
          <p:nvPr/>
        </p:nvSpPr>
        <p:spPr bwMode="auto">
          <a:xfrm>
            <a:off x="2603500" y="1627189"/>
            <a:ext cx="7315200" cy="1730375"/>
          </a:xfrm>
          <a:prstGeom prst="rect">
            <a:avLst/>
          </a:prstGeom>
          <a:solidFill>
            <a:srgbClr val="007E00">
              <a:alpha val="79999"/>
            </a:srgbClr>
          </a:solidFill>
          <a:ln w="12700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>
            <a:lvl1pPr marL="342900" indent="-3429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just"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chemeClr val="bg1"/>
                </a:solidFill>
                <a:latin typeface="Segoe UI Black" panose="020B0A02040204020203" pitchFamily="34" charset="0"/>
              </a:rPr>
              <a:t>An open source software framework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1"/>
                </a:solidFill>
                <a:latin typeface="Segoe UI Black" panose="020B0A02040204020203" pitchFamily="34" charset="0"/>
                <a:ea typeface="SimSun" panose="02010600030101010101" pitchFamily="2" charset="-122"/>
              </a:rPr>
              <a:t>Hosted by Apache Software Foundation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chemeClr val="bg1"/>
                </a:solidFill>
                <a:latin typeface="Segoe UI Black" panose="020B0A02040204020203" pitchFamily="34" charset="0"/>
                <a:ea typeface="SimSun" panose="02010600030101010101" pitchFamily="2" charset="-122"/>
              </a:rPr>
              <a:t>For storing data &amp; running apps on clusters 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chemeClr val="bg1"/>
                </a:solidFill>
                <a:latin typeface="Segoe UI Black" panose="020B0A02040204020203" pitchFamily="34" charset="0"/>
                <a:ea typeface="SimSun" panose="02010600030101010101" pitchFamily="2" charset="-122"/>
              </a:rPr>
              <a:t>For managing Big Data (BD)</a:t>
            </a:r>
          </a:p>
        </p:txBody>
      </p:sp>
      <p:sp>
        <p:nvSpPr>
          <p:cNvPr id="19" name="Rectangle 13" descr="FD1DDF730CE4456e89755B07FE1653D0# #Rectangle 13"/>
          <p:cNvSpPr>
            <a:spLocks noChangeArrowheads="1"/>
          </p:cNvSpPr>
          <p:nvPr/>
        </p:nvSpPr>
        <p:spPr bwMode="auto">
          <a:xfrm>
            <a:off x="2603501" y="1787525"/>
            <a:ext cx="698182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endParaRPr lang="zh-CN" altLang="en-US" sz="160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0" name="AutoShape 3"/>
          <p:cNvSpPr>
            <a:spLocks noChangeArrowheads="1"/>
          </p:cNvSpPr>
          <p:nvPr/>
        </p:nvSpPr>
        <p:spPr bwMode="auto">
          <a:xfrm>
            <a:off x="3103562" y="3573463"/>
            <a:ext cx="2076450" cy="963612"/>
          </a:xfrm>
          <a:prstGeom prst="hexagon">
            <a:avLst>
              <a:gd name="adj" fmla="val 28901"/>
              <a:gd name="vf" fmla="val 115470"/>
            </a:avLst>
          </a:prstGeom>
          <a:gradFill rotWithShape="1">
            <a:gsLst>
              <a:gs pos="0">
                <a:srgbClr val="005D9B"/>
              </a:gs>
              <a:gs pos="50000">
                <a:schemeClr val="accent1"/>
              </a:gs>
              <a:gs pos="100000">
                <a:srgbClr val="005D9B"/>
              </a:gs>
            </a:gsLst>
            <a:lin ang="5400000" scaled="1"/>
          </a:gradFill>
          <a:ln w="15875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lang="en-US" altLang="en-US" sz="20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Hadoop</a:t>
            </a:r>
          </a:p>
          <a:p>
            <a:pPr algn="ctr">
              <a:defRPr/>
            </a:pPr>
            <a:r>
              <a:rPr lang="en-US" altLang="en-US" sz="20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Common</a:t>
            </a:r>
            <a:endParaRPr lang="en-US" altLang="en-US" dirty="0">
              <a:solidFill>
                <a:schemeClr val="tx2"/>
              </a:solidFill>
              <a:effectLst>
                <a:outerShdw blurRad="38100" dist="38100" dir="2700000" algn="tl">
                  <a:srgbClr val="000000"/>
                </a:outerShdw>
              </a:effectLst>
              <a:ea typeface="HY견고딕" pitchFamily="2" charset="-127"/>
            </a:endParaRPr>
          </a:p>
        </p:txBody>
      </p:sp>
      <p:sp>
        <p:nvSpPr>
          <p:cNvPr id="23" name="AutoShape 3"/>
          <p:cNvSpPr>
            <a:spLocks noChangeArrowheads="1"/>
          </p:cNvSpPr>
          <p:nvPr/>
        </p:nvSpPr>
        <p:spPr bwMode="auto">
          <a:xfrm>
            <a:off x="5191126" y="3573463"/>
            <a:ext cx="1443037" cy="963612"/>
          </a:xfrm>
          <a:prstGeom prst="hexagon">
            <a:avLst>
              <a:gd name="adj" fmla="val 28904"/>
              <a:gd name="vf" fmla="val 115470"/>
            </a:avLst>
          </a:prstGeom>
          <a:gradFill rotWithShape="1">
            <a:gsLst>
              <a:gs pos="0">
                <a:srgbClr val="005D9B"/>
              </a:gs>
              <a:gs pos="50000">
                <a:schemeClr val="accent1"/>
              </a:gs>
              <a:gs pos="100000">
                <a:srgbClr val="005D9B"/>
              </a:gs>
            </a:gsLst>
            <a:lin ang="5400000" scaled="1"/>
          </a:gradFill>
          <a:ln w="15875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lang="en-US" altLang="en-US" sz="20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HDFS</a:t>
            </a:r>
            <a:endParaRPr lang="en-US" altLang="en-US" dirty="0">
              <a:solidFill>
                <a:schemeClr val="tx2"/>
              </a:solidFill>
              <a:effectLst>
                <a:outerShdw blurRad="38100" dist="38100" dir="2700000" algn="tl">
                  <a:srgbClr val="000000"/>
                </a:outerShdw>
              </a:effectLst>
              <a:ea typeface="HY견고딕" pitchFamily="2" charset="-127"/>
            </a:endParaRPr>
          </a:p>
        </p:txBody>
      </p:sp>
      <p:sp>
        <p:nvSpPr>
          <p:cNvPr id="24" name="AutoShape 3"/>
          <p:cNvSpPr>
            <a:spLocks noChangeArrowheads="1"/>
          </p:cNvSpPr>
          <p:nvPr/>
        </p:nvSpPr>
        <p:spPr bwMode="auto">
          <a:xfrm>
            <a:off x="6651626" y="3576638"/>
            <a:ext cx="2028825" cy="965200"/>
          </a:xfrm>
          <a:prstGeom prst="hexagon">
            <a:avLst>
              <a:gd name="adj" fmla="val 28902"/>
              <a:gd name="vf" fmla="val 115470"/>
            </a:avLst>
          </a:prstGeom>
          <a:gradFill rotWithShape="1">
            <a:gsLst>
              <a:gs pos="0">
                <a:srgbClr val="005D9B"/>
              </a:gs>
              <a:gs pos="50000">
                <a:schemeClr val="accent1"/>
              </a:gs>
              <a:gs pos="100000">
                <a:srgbClr val="005D9B"/>
              </a:gs>
            </a:gsLst>
            <a:lin ang="5400000" scaled="1"/>
          </a:gradFill>
          <a:ln w="15875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lang="en-US" altLang="en-US" sz="20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MapReduce</a:t>
            </a:r>
            <a:endParaRPr lang="en-US" altLang="en-US" dirty="0">
              <a:solidFill>
                <a:schemeClr val="tx2"/>
              </a:solidFill>
              <a:effectLst>
                <a:outerShdw blurRad="38100" dist="38100" dir="2700000" algn="tl">
                  <a:srgbClr val="000000"/>
                </a:outerShdw>
              </a:effectLst>
              <a:ea typeface="HY견고딕" pitchFamily="2" charset="-127"/>
            </a:endParaRPr>
          </a:p>
        </p:txBody>
      </p:sp>
      <p:sp>
        <p:nvSpPr>
          <p:cNvPr id="25" name="AutoShape 3"/>
          <p:cNvSpPr>
            <a:spLocks noChangeArrowheads="1"/>
          </p:cNvSpPr>
          <p:nvPr/>
        </p:nvSpPr>
        <p:spPr bwMode="auto">
          <a:xfrm>
            <a:off x="8697913" y="3568701"/>
            <a:ext cx="1357313" cy="963613"/>
          </a:xfrm>
          <a:prstGeom prst="hexagon">
            <a:avLst>
              <a:gd name="adj" fmla="val 28902"/>
              <a:gd name="vf" fmla="val 115470"/>
            </a:avLst>
          </a:prstGeom>
          <a:gradFill rotWithShape="1">
            <a:gsLst>
              <a:gs pos="0">
                <a:srgbClr val="005D9B"/>
              </a:gs>
              <a:gs pos="50000">
                <a:schemeClr val="accent1"/>
              </a:gs>
              <a:gs pos="100000">
                <a:srgbClr val="005D9B"/>
              </a:gs>
            </a:gsLst>
            <a:lin ang="5400000" scaled="1"/>
          </a:gradFill>
          <a:ln w="15875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lang="en-US" altLang="en-US" sz="20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YARN</a:t>
            </a:r>
            <a:endParaRPr lang="en-US" altLang="en-US" dirty="0">
              <a:solidFill>
                <a:schemeClr val="tx2"/>
              </a:solidFill>
              <a:effectLst>
                <a:outerShdw blurRad="38100" dist="38100" dir="2700000" algn="tl">
                  <a:srgbClr val="000000"/>
                </a:outerShdw>
              </a:effectLst>
              <a:ea typeface="HY견고딕" pitchFamily="2" charset="-127"/>
            </a:endParaRPr>
          </a:p>
        </p:txBody>
      </p:sp>
      <p:sp>
        <p:nvSpPr>
          <p:cNvPr id="26" name="Curved Right Arrow 25"/>
          <p:cNvSpPr>
            <a:spLocks noChangeArrowheads="1"/>
          </p:cNvSpPr>
          <p:nvPr/>
        </p:nvSpPr>
        <p:spPr bwMode="auto">
          <a:xfrm>
            <a:off x="1782762" y="1377951"/>
            <a:ext cx="1473200" cy="3211513"/>
          </a:xfrm>
          <a:prstGeom prst="curvedRightArrow">
            <a:avLst>
              <a:gd name="adj1" fmla="val 25009"/>
              <a:gd name="adj2" fmla="val 49998"/>
              <a:gd name="adj3" fmla="val 25000"/>
            </a:avLst>
          </a:prstGeom>
          <a:gradFill rotWithShape="0">
            <a:gsLst>
              <a:gs pos="0">
                <a:srgbClr val="005D9B"/>
              </a:gs>
              <a:gs pos="50000">
                <a:schemeClr val="accent1"/>
              </a:gs>
              <a:gs pos="100000">
                <a:srgbClr val="005D9B"/>
              </a:gs>
            </a:gsLst>
            <a:lin ang="5400000" scaled="1"/>
          </a:gradFill>
          <a:ln w="25400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endParaRPr lang="en-MY" dirty="0"/>
          </a:p>
        </p:txBody>
      </p:sp>
      <p:sp>
        <p:nvSpPr>
          <p:cNvPr id="20490" name="Rectangle 2"/>
          <p:cNvSpPr>
            <a:spLocks noChangeArrowheads="1"/>
          </p:cNvSpPr>
          <p:nvPr/>
        </p:nvSpPr>
        <p:spPr bwMode="auto">
          <a:xfrm rot="2296361">
            <a:off x="1447799" y="3602038"/>
            <a:ext cx="1774826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sz="2000" b="1">
                <a:solidFill>
                  <a:srgbClr val="FFFF00"/>
                </a:solidFill>
                <a:latin typeface="Segoe UI Black" panose="020B0A02040204020203" pitchFamily="34" charset="0"/>
              </a:rPr>
              <a:t>Components</a:t>
            </a:r>
            <a:endParaRPr lang="en-US" altLang="en-US" sz="1800">
              <a:solidFill>
                <a:srgbClr val="FFFF00"/>
              </a:solidFill>
            </a:endParaRPr>
          </a:p>
        </p:txBody>
      </p:sp>
      <p:sp>
        <p:nvSpPr>
          <p:cNvPr id="2" name="Curved Right Arrow 1"/>
          <p:cNvSpPr/>
          <p:nvPr/>
        </p:nvSpPr>
        <p:spPr bwMode="auto">
          <a:xfrm>
            <a:off x="1846262" y="1844676"/>
            <a:ext cx="985838" cy="3406775"/>
          </a:xfrm>
          <a:prstGeom prst="curvedRightArrow">
            <a:avLst/>
          </a:prstGeom>
          <a:solidFill>
            <a:schemeClr val="accent6">
              <a:lumMod val="20000"/>
              <a:lumOff val="80000"/>
            </a:schemeClr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MY" dirty="0"/>
          </a:p>
        </p:txBody>
      </p:sp>
      <p:grpSp>
        <p:nvGrpSpPr>
          <p:cNvPr id="20492" name="Group 2"/>
          <p:cNvGrpSpPr>
            <a:grpSpLocks/>
          </p:cNvGrpSpPr>
          <p:nvPr/>
        </p:nvGrpSpPr>
        <p:grpSpPr bwMode="auto">
          <a:xfrm>
            <a:off x="2206625" y="4508501"/>
            <a:ext cx="8445500" cy="2295525"/>
            <a:chOff x="684213" y="4508500"/>
            <a:chExt cx="8445500" cy="2295525"/>
          </a:xfrm>
        </p:grpSpPr>
        <p:sp>
          <p:nvSpPr>
            <p:cNvPr id="20493" name="Rectangle 39"/>
            <p:cNvSpPr>
              <a:spLocks noChangeArrowheads="1"/>
            </p:cNvSpPr>
            <p:nvPr/>
          </p:nvSpPr>
          <p:spPr bwMode="auto">
            <a:xfrm>
              <a:off x="7664450" y="6086475"/>
              <a:ext cx="1463675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en-US" sz="1800">
                  <a:solidFill>
                    <a:schemeClr val="bg1"/>
                  </a:solidFill>
                  <a:latin typeface="Segoe UI Black" panose="020B0A02040204020203" pitchFamily="34" charset="0"/>
                </a:rPr>
                <a:t>Solr</a:t>
              </a:r>
              <a:endParaRPr lang="en-US" altLang="en-US" sz="1800"/>
            </a:p>
          </p:txBody>
        </p:sp>
        <p:pic>
          <p:nvPicPr>
            <p:cNvPr id="20494" name="Picture 10" descr="gak_grey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4213" y="4508500"/>
              <a:ext cx="2855254" cy="1855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495" name="Rectangle 3"/>
            <p:cNvSpPr>
              <a:spLocks noChangeArrowheads="1"/>
            </p:cNvSpPr>
            <p:nvPr/>
          </p:nvSpPr>
          <p:spPr bwMode="auto">
            <a:xfrm>
              <a:off x="1372061" y="4568445"/>
              <a:ext cx="685130" cy="3694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en-US" sz="1800">
                  <a:solidFill>
                    <a:schemeClr val="bg1"/>
                  </a:solidFill>
                  <a:latin typeface="Segoe UI Black" panose="020B0A02040204020203" pitchFamily="34" charset="0"/>
                </a:rPr>
                <a:t>Pig</a:t>
              </a:r>
              <a:endParaRPr lang="en-US" altLang="en-US" sz="1800"/>
            </a:p>
          </p:txBody>
        </p:sp>
        <p:sp>
          <p:nvSpPr>
            <p:cNvPr id="20496" name="Rectangle 28"/>
            <p:cNvSpPr>
              <a:spLocks noChangeArrowheads="1"/>
            </p:cNvSpPr>
            <p:nvPr/>
          </p:nvSpPr>
          <p:spPr bwMode="auto">
            <a:xfrm>
              <a:off x="1085909" y="5298539"/>
              <a:ext cx="988729" cy="3694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en-US" sz="1800">
                  <a:solidFill>
                    <a:schemeClr val="bg1"/>
                  </a:solidFill>
                  <a:latin typeface="Segoe UI Black" panose="020B0A02040204020203" pitchFamily="34" charset="0"/>
                </a:rPr>
                <a:t>Hive</a:t>
              </a:r>
              <a:endParaRPr lang="en-US" altLang="en-US" sz="1800"/>
            </a:p>
          </p:txBody>
        </p:sp>
        <p:sp>
          <p:nvSpPr>
            <p:cNvPr id="20497" name="Rectangle 29"/>
            <p:cNvSpPr>
              <a:spLocks noChangeArrowheads="1"/>
            </p:cNvSpPr>
            <p:nvPr/>
          </p:nvSpPr>
          <p:spPr bwMode="auto">
            <a:xfrm>
              <a:off x="2194761" y="5042549"/>
              <a:ext cx="1191163" cy="3694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en-US" sz="1800">
                  <a:solidFill>
                    <a:schemeClr val="bg1"/>
                  </a:solidFill>
                  <a:latin typeface="Segoe UI Black" panose="020B0A02040204020203" pitchFamily="34" charset="0"/>
                </a:rPr>
                <a:t>HBase</a:t>
              </a:r>
              <a:endParaRPr lang="en-US" altLang="en-US" sz="1800"/>
            </a:p>
          </p:txBody>
        </p:sp>
        <p:pic>
          <p:nvPicPr>
            <p:cNvPr id="20498" name="Picture 10" descr="gak_grey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2220802" y="4940710"/>
              <a:ext cx="2855254" cy="1855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499" name="Rectangle 31"/>
            <p:cNvSpPr>
              <a:spLocks noChangeArrowheads="1"/>
            </p:cNvSpPr>
            <p:nvPr/>
          </p:nvSpPr>
          <p:spPr bwMode="auto">
            <a:xfrm>
              <a:off x="3239927" y="6145640"/>
              <a:ext cx="1464042" cy="3694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en-US" sz="1800">
                  <a:solidFill>
                    <a:schemeClr val="bg1"/>
                  </a:solidFill>
                  <a:latin typeface="Segoe UI Black" panose="020B0A02040204020203" pitchFamily="34" charset="0"/>
                </a:rPr>
                <a:t>Ambari</a:t>
              </a:r>
              <a:endParaRPr lang="en-US" altLang="en-US" sz="1800"/>
            </a:p>
          </p:txBody>
        </p:sp>
        <p:sp>
          <p:nvSpPr>
            <p:cNvPr id="20500" name="Rectangle 32"/>
            <p:cNvSpPr>
              <a:spLocks noChangeArrowheads="1"/>
            </p:cNvSpPr>
            <p:nvPr/>
          </p:nvSpPr>
          <p:spPr bwMode="auto">
            <a:xfrm>
              <a:off x="3369632" y="5213049"/>
              <a:ext cx="1608215" cy="3694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en-US" sz="1800">
                  <a:solidFill>
                    <a:schemeClr val="bg1"/>
                  </a:solidFill>
                  <a:latin typeface="Segoe UI Black" panose="020B0A02040204020203" pitchFamily="34" charset="0"/>
                </a:rPr>
                <a:t>Cassandra</a:t>
              </a:r>
              <a:endParaRPr lang="en-US" altLang="en-US" sz="1800"/>
            </a:p>
          </p:txBody>
        </p:sp>
        <p:sp>
          <p:nvSpPr>
            <p:cNvPr id="20501" name="Rectangle 33"/>
            <p:cNvSpPr>
              <a:spLocks noChangeArrowheads="1"/>
            </p:cNvSpPr>
            <p:nvPr/>
          </p:nvSpPr>
          <p:spPr bwMode="auto">
            <a:xfrm>
              <a:off x="2178833" y="5733256"/>
              <a:ext cx="1528953" cy="3694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en-US" sz="1800">
                  <a:solidFill>
                    <a:schemeClr val="bg1"/>
                  </a:solidFill>
                  <a:latin typeface="Segoe UI Black" panose="020B0A02040204020203" pitchFamily="34" charset="0"/>
                </a:rPr>
                <a:t>HCatalog</a:t>
              </a:r>
              <a:endParaRPr lang="en-US" altLang="en-US" sz="1800"/>
            </a:p>
          </p:txBody>
        </p:sp>
        <p:pic>
          <p:nvPicPr>
            <p:cNvPr id="20502" name="Picture 10" descr="gak_grey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-1661993">
              <a:off x="4528707" y="4713712"/>
              <a:ext cx="2855254" cy="1855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503" name="Rectangle 35"/>
            <p:cNvSpPr>
              <a:spLocks noChangeArrowheads="1"/>
            </p:cNvSpPr>
            <p:nvPr/>
          </p:nvSpPr>
          <p:spPr bwMode="auto">
            <a:xfrm>
              <a:off x="4951820" y="5836264"/>
              <a:ext cx="1227909" cy="3694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en-US" sz="1800">
                  <a:solidFill>
                    <a:schemeClr val="bg1"/>
                  </a:solidFill>
                  <a:latin typeface="Segoe UI Black" panose="020B0A02040204020203" pitchFamily="34" charset="0"/>
                </a:rPr>
                <a:t>Chukwa</a:t>
              </a:r>
              <a:endParaRPr lang="en-US" altLang="en-US" sz="1800"/>
            </a:p>
          </p:txBody>
        </p:sp>
        <p:sp>
          <p:nvSpPr>
            <p:cNvPr id="20504" name="Rectangle 36"/>
            <p:cNvSpPr>
              <a:spLocks noChangeArrowheads="1"/>
            </p:cNvSpPr>
            <p:nvPr/>
          </p:nvSpPr>
          <p:spPr bwMode="auto">
            <a:xfrm>
              <a:off x="4912536" y="4977752"/>
              <a:ext cx="988729" cy="3694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en-US" sz="1800">
                  <a:solidFill>
                    <a:schemeClr val="bg1"/>
                  </a:solidFill>
                  <a:latin typeface="Segoe UI Black" panose="020B0A02040204020203" pitchFamily="34" charset="0"/>
                </a:rPr>
                <a:t>Flume</a:t>
              </a:r>
              <a:endParaRPr lang="en-US" altLang="en-US" sz="1800"/>
            </a:p>
          </p:txBody>
        </p:sp>
        <p:sp>
          <p:nvSpPr>
            <p:cNvPr id="20505" name="Rectangle 37"/>
            <p:cNvSpPr>
              <a:spLocks noChangeArrowheads="1"/>
            </p:cNvSpPr>
            <p:nvPr/>
          </p:nvSpPr>
          <p:spPr bwMode="auto">
            <a:xfrm>
              <a:off x="5939230" y="4787721"/>
              <a:ext cx="1191163" cy="3694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en-US" sz="1800">
                  <a:solidFill>
                    <a:schemeClr val="bg1"/>
                  </a:solidFill>
                  <a:latin typeface="Segoe UI Black" panose="020B0A02040204020203" pitchFamily="34" charset="0"/>
                </a:rPr>
                <a:t>Oozie</a:t>
              </a:r>
              <a:endParaRPr lang="en-US" altLang="en-US" sz="1800"/>
            </a:p>
          </p:txBody>
        </p:sp>
        <p:pic>
          <p:nvPicPr>
            <p:cNvPr id="20506" name="Picture 10" descr="gak_grey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9207784">
              <a:off x="6274459" y="4948150"/>
              <a:ext cx="2855254" cy="1855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507" name="Rectangle 40"/>
            <p:cNvSpPr>
              <a:spLocks noChangeArrowheads="1"/>
            </p:cNvSpPr>
            <p:nvPr/>
          </p:nvSpPr>
          <p:spPr bwMode="auto">
            <a:xfrm>
              <a:off x="7250131" y="5085184"/>
              <a:ext cx="1608215" cy="3694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en-US" sz="1800">
                  <a:solidFill>
                    <a:schemeClr val="bg1"/>
                  </a:solidFill>
                  <a:latin typeface="Segoe UI Black" panose="020B0A02040204020203" pitchFamily="34" charset="0"/>
                </a:rPr>
                <a:t>Spark</a:t>
              </a:r>
              <a:endParaRPr lang="en-US" altLang="en-US" sz="1800"/>
            </a:p>
          </p:txBody>
        </p:sp>
        <p:sp>
          <p:nvSpPr>
            <p:cNvPr id="20508" name="Rectangle 41"/>
            <p:cNvSpPr>
              <a:spLocks noChangeArrowheads="1"/>
            </p:cNvSpPr>
            <p:nvPr/>
          </p:nvSpPr>
          <p:spPr bwMode="auto">
            <a:xfrm>
              <a:off x="6507005" y="5977466"/>
              <a:ext cx="1528953" cy="3694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en-US" sz="1800">
                  <a:solidFill>
                    <a:schemeClr val="bg1"/>
                  </a:solidFill>
                  <a:latin typeface="Segoe UI Black" panose="020B0A02040204020203" pitchFamily="34" charset="0"/>
                </a:rPr>
                <a:t>Scoop</a:t>
              </a:r>
              <a:endParaRPr lang="en-US" altLang="en-US" sz="1800"/>
            </a:p>
          </p:txBody>
        </p:sp>
        <p:sp>
          <p:nvSpPr>
            <p:cNvPr id="5" name="Snip Same Side Corner Rectangle 4"/>
            <p:cNvSpPr/>
            <p:nvPr/>
          </p:nvSpPr>
          <p:spPr bwMode="auto">
            <a:xfrm rot="20730311">
              <a:off x="6173788" y="5472113"/>
              <a:ext cx="1350962" cy="584200"/>
            </a:xfrm>
            <a:prstGeom prst="snip2SameRect">
              <a:avLst/>
            </a:prstGeom>
            <a:solidFill>
              <a:schemeClr val="accent4">
                <a:lumMod val="75000"/>
                <a:lumOff val="25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lang="en-MY" dirty="0"/>
            </a:p>
          </p:txBody>
        </p:sp>
        <p:sp>
          <p:nvSpPr>
            <p:cNvPr id="20510" name="Rectangle 43"/>
            <p:cNvSpPr>
              <a:spLocks noChangeArrowheads="1"/>
            </p:cNvSpPr>
            <p:nvPr/>
          </p:nvSpPr>
          <p:spPr bwMode="auto">
            <a:xfrm>
              <a:off x="6108522" y="5445224"/>
              <a:ext cx="1559822" cy="3694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en-US" sz="1800">
                  <a:solidFill>
                    <a:schemeClr val="bg1"/>
                  </a:solidFill>
                  <a:latin typeface="Segoe UI Black" panose="020B0A02040204020203" pitchFamily="34" charset="0"/>
                </a:rPr>
                <a:t>Zookeeper</a:t>
              </a:r>
              <a:endParaRPr lang="en-US" altLang="en-US" sz="1800"/>
            </a:p>
          </p:txBody>
        </p:sp>
        <p:pic>
          <p:nvPicPr>
            <p:cNvPr id="20511" name="Picture 1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4708" y="5641649"/>
              <a:ext cx="471910" cy="393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12" name="Picture 1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04174" y="6083444"/>
              <a:ext cx="468129" cy="3729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13" name="Picture 1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47664" y="4925387"/>
              <a:ext cx="327025" cy="260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14" name="Picture 1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11453" y="5110179"/>
              <a:ext cx="385282" cy="3767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15" name="Picture 1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10913" y="5329347"/>
              <a:ext cx="394292" cy="2896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16" name="Picture 1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83086" y="6492918"/>
              <a:ext cx="373078" cy="3036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17" name="Picture 1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79317" y="5332992"/>
              <a:ext cx="431800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18" name="Picture 1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91404" y="5564496"/>
              <a:ext cx="637536" cy="3375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19" name="Picture 1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68326" y="6165304"/>
              <a:ext cx="599818" cy="4332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20" name="Picture 1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9767" y="6219253"/>
              <a:ext cx="434818" cy="2553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521" name="Rectangle 40"/>
            <p:cNvSpPr>
              <a:spLocks noChangeArrowheads="1"/>
            </p:cNvSpPr>
            <p:nvPr/>
          </p:nvSpPr>
          <p:spPr bwMode="auto">
            <a:xfrm>
              <a:off x="7490457" y="5900521"/>
              <a:ext cx="1608215" cy="3694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en-US" sz="1800">
                  <a:solidFill>
                    <a:schemeClr val="bg1"/>
                  </a:solidFill>
                  <a:latin typeface="Segoe UI Black" panose="020B0A02040204020203" pitchFamily="34" charset="0"/>
                </a:rPr>
                <a:t>Solr</a:t>
              </a:r>
              <a:endParaRPr lang="en-US" altLang="en-US" sz="1800"/>
            </a:p>
          </p:txBody>
        </p:sp>
        <p:pic>
          <p:nvPicPr>
            <p:cNvPr id="20522" name="Picture 1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31384" y="5445224"/>
              <a:ext cx="657040" cy="3650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23" name="Picture 1"/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32039" y="5740692"/>
              <a:ext cx="379895" cy="5508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24" name="Picture 1"/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01122" y="6346936"/>
              <a:ext cx="823317" cy="2515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060883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 autoUpdateAnimBg="0"/>
      <p:bldP spid="18" grpId="0" animBg="1" autoUpdateAnimBg="0"/>
      <p:bldP spid="19" grpId="0" autoUpdateAnimBg="0"/>
    </p:bldLst>
  </p:timing>
</p:sld>
</file>

<file path=ppt/theme/theme1.xml><?xml version="1.0" encoding="utf-8"?>
<a:theme xmlns:a="http://schemas.openxmlformats.org/drawingml/2006/main" name="slide for 06_April2016-edited by saiful">
  <a:themeElements>
    <a:clrScheme name="Marquee">
      <a:dk1>
        <a:srgbClr val="000000"/>
      </a:dk1>
      <a:lt1>
        <a:sysClr val="window" lastClr="FFFFFF"/>
      </a:lt1>
      <a:dk2>
        <a:srgbClr val="5E5E5E"/>
      </a:dk2>
      <a:lt2>
        <a:srgbClr val="DDDDDD"/>
      </a:lt2>
      <a:accent1>
        <a:srgbClr val="418AB3"/>
      </a:accent1>
      <a:accent2>
        <a:srgbClr val="A6B727"/>
      </a:accent2>
      <a:accent3>
        <a:srgbClr val="F69200"/>
      </a:accent3>
      <a:accent4>
        <a:srgbClr val="838383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Century Gothic-Palatino Linotype">
      <a:majorFont>
        <a:latin typeface="Century Gothic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dirty="0"/>
        </a:defPPr>
      </a:lstStyle>
      <a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>
          <a:solidFill>
            <a:schemeClr val="bg2"/>
          </a:solidFill>
        </a:ln>
      </a:spPr>
      <a:bodyPr wrap="square" rtlCol="0" anchor="ctr" anchorCtr="1">
        <a:spAutoFit/>
      </a:bodyPr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Business strategy presentation" id="{8652783A-F43B-4C47-8F3C-48F967BE0382}" vid="{232EED29-0899-40B2-8969-E379F11A5395}"/>
    </a:ext>
  </a:extLst>
</a:theme>
</file>

<file path=ppt/theme/theme2.xml><?xml version="1.0" encoding="utf-8"?>
<a:theme xmlns:a="http://schemas.openxmlformats.org/drawingml/2006/main" name="Office Theme">
  <a:themeElements>
    <a:clrScheme name="Blue Red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Century Gothic-Palatino Linotype">
      <a:majorFont>
        <a:latin typeface="Century Gothic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Blue Red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Century Gothic-Palatino Linotype">
      <a:majorFont>
        <a:latin typeface="Century Gothic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C0E1DFAE-A563-49ED-B827-D954CB21C6A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slide for 06_April2016-edited by saiful.thmx</Template>
  <TotalTime>0</TotalTime>
  <Words>1975</Words>
  <Application>Microsoft Macintosh PowerPoint</Application>
  <PresentationFormat>Custom</PresentationFormat>
  <Paragraphs>518</Paragraphs>
  <Slides>39</Slides>
  <Notes>24</Notes>
  <HiddenSlides>1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0" baseType="lpstr">
      <vt:lpstr>slide for 06_April2016-edited by saiful</vt:lpstr>
      <vt:lpstr>BIG DATA ANALYTICS IN HADOOP ENVIRONMENT</vt:lpstr>
      <vt:lpstr>How can Big Data Analytics plays its role in improving government agencies operations?</vt:lpstr>
      <vt:lpstr>BIG DATA PLATFORM </vt:lpstr>
      <vt:lpstr> EXPECTED BIG DATA INFRASTRUCTURE</vt:lpstr>
      <vt:lpstr>CONFIGURATION FOR BIG DATA PLATFORM </vt:lpstr>
      <vt:lpstr>TABLE OF CONTENTS</vt:lpstr>
      <vt:lpstr>INTRODUCTION</vt:lpstr>
      <vt:lpstr>What is Hadoop?</vt:lpstr>
      <vt:lpstr>INTRODUCTION</vt:lpstr>
      <vt:lpstr>INTRODUCTION</vt:lpstr>
      <vt:lpstr>HADOOP TECHNOLOGY STACK</vt:lpstr>
      <vt:lpstr>Hadoop Platforms</vt:lpstr>
      <vt:lpstr>Hadoop Architecture</vt:lpstr>
      <vt:lpstr>Hadoop Architecture</vt:lpstr>
      <vt:lpstr>Hadoop Architecture</vt:lpstr>
      <vt:lpstr>Comparison of Hadoop Techniques with other Techniques</vt:lpstr>
      <vt:lpstr>INTRODUCTION</vt:lpstr>
      <vt:lpstr>CONFIGURATION DIAGRAM</vt:lpstr>
      <vt:lpstr>Big Data Cluster Logical Diagram</vt:lpstr>
      <vt:lpstr>RECOMMENDED CLUSTER</vt:lpstr>
      <vt:lpstr>Big Data Environment</vt:lpstr>
      <vt:lpstr>USE-CASE (Customer segmentation)</vt:lpstr>
      <vt:lpstr>DATA ANALYSIS</vt:lpstr>
      <vt:lpstr>DATA ANALYSIS</vt:lpstr>
      <vt:lpstr>DATA ANALYSIS</vt:lpstr>
      <vt:lpstr>DATA ANALYSIS</vt:lpstr>
      <vt:lpstr>DATA ANALYSIS</vt:lpstr>
      <vt:lpstr>DATA ANALYSIS</vt:lpstr>
      <vt:lpstr>DATA ANALYSIS</vt:lpstr>
      <vt:lpstr>DATA ANALYSIS</vt:lpstr>
      <vt:lpstr>DATA ANALYSIS</vt:lpstr>
      <vt:lpstr>DATA ANALYSIS</vt:lpstr>
      <vt:lpstr>DATA ANALYSIS</vt:lpstr>
      <vt:lpstr>DATA SECURITY</vt:lpstr>
      <vt:lpstr>DATA SECURITY</vt:lpstr>
      <vt:lpstr>DATA SECURITY</vt:lpstr>
      <vt:lpstr>CONCLUSION</vt:lpstr>
      <vt:lpstr>References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2015-12-16T08:35:50Z</dcterms:created>
  <dcterms:modified xsi:type="dcterms:W3CDTF">2017-04-18T00:30:53Z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TC034606639991</vt:lpwstr>
  </property>
</Properties>
</file>